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4"/>
  </p:notesMasterIdLst>
  <p:sldIdLst>
    <p:sldId id="256" r:id="rId3"/>
    <p:sldId id="344" r:id="rId4"/>
    <p:sldId id="261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258" r:id="rId16"/>
    <p:sldId id="262" r:id="rId17"/>
    <p:sldId id="263" r:id="rId18"/>
    <p:sldId id="264" r:id="rId19"/>
    <p:sldId id="265" r:id="rId20"/>
    <p:sldId id="266" r:id="rId21"/>
    <p:sldId id="302" r:id="rId22"/>
    <p:sldId id="303" r:id="rId23"/>
    <p:sldId id="267" r:id="rId24"/>
    <p:sldId id="268" r:id="rId25"/>
    <p:sldId id="337" r:id="rId26"/>
    <p:sldId id="338" r:id="rId27"/>
    <p:sldId id="331" r:id="rId28"/>
    <p:sldId id="332" r:id="rId29"/>
    <p:sldId id="269" r:id="rId30"/>
    <p:sldId id="333" r:id="rId31"/>
    <p:sldId id="334" r:id="rId32"/>
    <p:sldId id="284" r:id="rId33"/>
    <p:sldId id="306" r:id="rId34"/>
    <p:sldId id="357" r:id="rId35"/>
    <p:sldId id="358" r:id="rId36"/>
    <p:sldId id="359" r:id="rId37"/>
    <p:sldId id="36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41" r:id="rId46"/>
    <p:sldId id="367" r:id="rId47"/>
    <p:sldId id="368" r:id="rId48"/>
    <p:sldId id="345" r:id="rId49"/>
    <p:sldId id="346" r:id="rId50"/>
    <p:sldId id="339" r:id="rId51"/>
    <p:sldId id="340" r:id="rId52"/>
    <p:sldId id="288" r:id="rId5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9FE"/>
    <a:srgbClr val="C9EA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83304" autoAdjust="0"/>
  </p:normalViewPr>
  <p:slideViewPr>
    <p:cSldViewPr snapToGrid="0">
      <p:cViewPr varScale="1">
        <p:scale>
          <a:sx n="71" d="100"/>
          <a:sy n="71" d="100"/>
        </p:scale>
        <p:origin x="-7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0635A-846E-4F3E-9787-9893F50C7702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435F6-2ADC-44A9-8E2C-AE7223B66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6669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Są dwie listy – </a:t>
            </a:r>
            <a:r>
              <a:rPr lang="pl-PL" dirty="0" smtClean="0"/>
              <a:t>jedna </a:t>
            </a:r>
            <a:r>
              <a:rPr lang="pl-PL" dirty="0" smtClean="0"/>
              <a:t>bez numerów PESEL, do wywieszenie dla zdających i z </a:t>
            </a:r>
            <a:r>
              <a:rPr lang="pl-PL" dirty="0" smtClean="0"/>
              <a:t>numerami PESEL </a:t>
            </a:r>
            <a:r>
              <a:rPr lang="pl-PL" dirty="0" smtClean="0"/>
              <a:t>dla ZN</a:t>
            </a:r>
          </a:p>
          <a:p>
            <a:r>
              <a:rPr lang="pl-PL" dirty="0" smtClean="0"/>
              <a:t>Plan nie jest wymagany przy 1-3 zdających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BD97-6ED1-437C-9DB0-E2B66AC87EB8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038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Od losowania można odstąpić w przypadku zdających, którzy rozwiązują zadania w arkuszach dostosowanych, zdających korzystających z leków/opieki medycznej oraz w innych uzasadnionych przypadkach (np. zezwolenie spóźnionemu zdającemu na przystąpienie do egzaminu). </a:t>
            </a:r>
          </a:p>
          <a:p>
            <a:r>
              <a:rPr lang="pl-PL" dirty="0" smtClean="0"/>
              <a:t>Kompletność, to kolejność zadrukowanych stron i kolejność</a:t>
            </a:r>
            <a:r>
              <a:rPr lang="pl-PL" baseline="0" dirty="0" smtClean="0"/>
              <a:t> zadań (od 1 do x)</a:t>
            </a:r>
          </a:p>
          <a:p>
            <a:r>
              <a:rPr lang="pl-PL" baseline="0" dirty="0" smtClean="0"/>
              <a:t>O obowiązku zaznaczania odpowiedzi do zadań zamkniętych mówi na początku i przypomina 10 minut przed końcem egzaminu</a:t>
            </a:r>
          </a:p>
          <a:p>
            <a:r>
              <a:rPr lang="pl-PL" baseline="0" dirty="0" smtClean="0"/>
              <a:t>Jeśli w sali są dwa różne poziomy, albo jest egzamin w starej i nowej formule, wyraźnie zapisuje czasy oddzielnie dla każdego poziomu lub każdej formuły.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BD97-6ED1-437C-9DB0-E2B66AC87EB8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512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CE9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5210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763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9599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99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49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62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341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16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85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434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5231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085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023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5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8865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364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0007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4012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5736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649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0691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2738-58BC-49F8-A4E8-01642A0CEE5A}" type="datetimeFigureOut">
              <a:rPr lang="pl-PL" smtClean="0"/>
              <a:pPr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5AC5-29E3-48E0-889A-6E469D3634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7924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152400" dist="38100" dir="2700000" algn="tl" rotWithShape="0">
              <a:prstClr val="black">
                <a:alpha val="87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8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zal_L_1a_deklaracja_2015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 matury 2015</a:t>
            </a:r>
            <a:br>
              <a:rPr lang="pl-PL" dirty="0" smtClean="0"/>
            </a:br>
            <a:r>
              <a:rPr lang="pl-PL" dirty="0" smtClean="0"/>
              <a:t>dzień po dniu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88409" y="4202539"/>
            <a:ext cx="6858000" cy="1655762"/>
          </a:xfrm>
        </p:spPr>
        <p:txBody>
          <a:bodyPr/>
          <a:lstStyle/>
          <a:p>
            <a:r>
              <a:rPr lang="pl-PL" dirty="0" smtClean="0"/>
              <a:t>Konferencje szkoleniowe dla dyrektorów szkół</a:t>
            </a:r>
          </a:p>
          <a:p>
            <a:r>
              <a:rPr lang="pl-PL" dirty="0" smtClean="0"/>
              <a:t>28 – 30 stycznia 2015 roku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8664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367628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Złożenie zamówienia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6878" y="1313997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Dostosowania: dysleksja, dyskalkulia.</a:t>
            </a:r>
            <a:endParaRPr lang="pl-PL" dirty="0"/>
          </a:p>
        </p:txBody>
      </p:sp>
      <p:pic>
        <p:nvPicPr>
          <p:cNvPr id="5" name="Obraz 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5934" y="3315749"/>
            <a:ext cx="2371725" cy="183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85860" y="683313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Wewnątrzszkolna instrukcja przeprowadzania egzaminu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93021" y="1541488"/>
            <a:ext cx="8529404" cy="5846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   Proponowany zakres spraw – Procedury część VII:</a:t>
            </a:r>
          </a:p>
          <a:p>
            <a:pPr>
              <a:buNone/>
            </a:pPr>
            <a:endParaRPr lang="pl-PL" sz="1100" dirty="0" smtClean="0"/>
          </a:p>
          <a:p>
            <a:pPr>
              <a:spcBef>
                <a:spcPts val="1800"/>
              </a:spcBef>
              <a:buNone/>
            </a:pPr>
            <a:r>
              <a:rPr lang="pl-PL" dirty="0" smtClean="0"/>
              <a:t>   a. postępowanie z materiałami niejawnymi,</a:t>
            </a:r>
          </a:p>
          <a:p>
            <a:pPr>
              <a:spcBef>
                <a:spcPts val="1800"/>
              </a:spcBef>
              <a:buNone/>
            </a:pPr>
            <a:r>
              <a:rPr lang="pl-PL" dirty="0" smtClean="0"/>
              <a:t>	b. sposób informowania o terminarzu,</a:t>
            </a:r>
          </a:p>
          <a:p>
            <a:pPr>
              <a:spcBef>
                <a:spcPts val="1800"/>
              </a:spcBef>
              <a:buNone/>
            </a:pPr>
            <a:r>
              <a:rPr lang="pl-PL" dirty="0" smtClean="0"/>
              <a:t>	c. obieg informacji, w tym komunikowanie wyników.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409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367628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Szkolny harmonogram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80108" y="779488"/>
            <a:ext cx="8769927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 lvl="1"/>
            <a:r>
              <a:rPr lang="pl-PL" sz="2800" dirty="0" smtClean="0"/>
              <a:t>Do 4 marca 2015 dyrektor szkoły ogłasza harmonogram części ustnej egzaminu maturalnego </a:t>
            </a:r>
          </a:p>
          <a:p>
            <a:pPr marL="457200" lvl="1" indent="0">
              <a:buNone/>
            </a:pPr>
            <a:r>
              <a:rPr lang="pl-PL" sz="2800" dirty="0"/>
              <a:t> </a:t>
            </a:r>
            <a:r>
              <a:rPr lang="pl-PL" sz="2800" dirty="0" smtClean="0"/>
              <a:t>  i niezwłocznie przekazuje harmonogram: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do OKE (</a:t>
            </a:r>
            <a:r>
              <a:rPr lang="pl-PL" sz="2400" dirty="0"/>
              <a:t>aplikacja w systemie </a:t>
            </a:r>
            <a:r>
              <a:rPr lang="pl-PL" sz="2400" dirty="0" smtClean="0"/>
              <a:t>OBIEG)</a:t>
            </a:r>
            <a:br>
              <a:rPr lang="pl-PL" sz="2400" dirty="0" smtClean="0"/>
            </a:br>
            <a:r>
              <a:rPr lang="pl-PL" sz="2400" dirty="0" smtClean="0"/>
              <a:t>oraz do dyrektorów szkół, z których pochodzą uczniowie skierowani na egzamin.</a:t>
            </a:r>
            <a:endParaRPr lang="pl-PL" dirty="0" smtClean="0"/>
          </a:p>
          <a:p>
            <a:pPr>
              <a:lnSpc>
                <a:spcPct val="100000"/>
              </a:lnSpc>
              <a:buNone/>
            </a:pPr>
            <a:r>
              <a:rPr lang="pl-PL" dirty="0" smtClean="0"/>
              <a:t> </a:t>
            </a:r>
          </a:p>
          <a:p>
            <a:pPr lvl="1"/>
            <a:r>
              <a:rPr lang="pl-PL" sz="2800" dirty="0" smtClean="0"/>
              <a:t>W tym samym terminie informuje zdających                           o terminarzu egzaminów w części pisemnej.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9064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7764" y="650653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Inne działania dyrektora w terminie</a:t>
            </a:r>
            <a:br>
              <a:rPr lang="pl-PL" dirty="0" smtClean="0"/>
            </a:br>
            <a:r>
              <a:rPr lang="pl-PL" dirty="0" smtClean="0"/>
              <a:t>do 4 marca 2015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	Powołanie zastępcy zespołu egzaminacyjnego.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Powołanie zespołu egzaminacyjnego oraz </a:t>
            </a:r>
            <a:r>
              <a:rPr lang="pl-PL" dirty="0"/>
              <a:t>– spośród </a:t>
            </a:r>
            <a:r>
              <a:rPr lang="pl-PL" dirty="0" smtClean="0"/>
              <a:t>członków tego zespołu –  przedmiotowych zespołów egzaminacyjnych</a:t>
            </a:r>
          </a:p>
          <a:p>
            <a:pPr>
              <a:buNone/>
            </a:pPr>
            <a:r>
              <a:rPr lang="pl-PL" dirty="0" smtClean="0"/>
              <a:t>   (ale do 20 lutego 2015 informacja do OKE o braku możliwości powołania przedmiotowego zespołu egzaminacyjnego do przeprowadzenia części ustnej egzaminu z języka obcego).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150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Egzaminy ustne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66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Egzamin ustny z języka polskiego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5"/>
            <a:ext cx="3868340" cy="516127"/>
          </a:xfrm>
        </p:spPr>
        <p:txBody>
          <a:bodyPr/>
          <a:lstStyle/>
          <a:p>
            <a:r>
              <a:rPr lang="pl-PL" dirty="0" smtClean="0"/>
              <a:t>„stary egzamin”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018" y="2734435"/>
            <a:ext cx="4040188" cy="305432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Prezentacja – maks. 20 pkt</a:t>
            </a:r>
          </a:p>
          <a:p>
            <a:r>
              <a:rPr lang="pl-PL" sz="2400" dirty="0" smtClean="0"/>
              <a:t>Kryteria oceny – informator </a:t>
            </a:r>
            <a:br>
              <a:rPr lang="pl-PL" sz="2400" dirty="0" smtClean="0"/>
            </a:br>
            <a:r>
              <a:rPr lang="pl-PL" sz="2400" dirty="0" smtClean="0"/>
              <a:t>o egzaminie maturalnym </a:t>
            </a:r>
            <a:br>
              <a:rPr lang="pl-PL" sz="2400" dirty="0" smtClean="0"/>
            </a:br>
            <a:r>
              <a:rPr lang="pl-PL" sz="2400" dirty="0" smtClean="0"/>
              <a:t>z języka polskiego od 2010 r. str. 16-17  </a:t>
            </a:r>
          </a:p>
          <a:p>
            <a:r>
              <a:rPr lang="pl-PL" sz="2400" dirty="0" smtClean="0"/>
              <a:t>Termin: </a:t>
            </a:r>
            <a:r>
              <a:rPr lang="pl-PL" sz="2400" b="1" dirty="0" smtClean="0"/>
              <a:t>od 4 do 29 maja 2015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1" y="1681165"/>
            <a:ext cx="3887391" cy="488831"/>
          </a:xfrm>
        </p:spPr>
        <p:txBody>
          <a:bodyPr/>
          <a:lstStyle/>
          <a:p>
            <a:r>
              <a:rPr lang="pl-PL" dirty="0" smtClean="0"/>
              <a:t>„nowy egzamin”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17410" y="2666197"/>
            <a:ext cx="4316711" cy="348637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Wypowiedź ustna – maks. 40 pkt</a:t>
            </a:r>
          </a:p>
          <a:p>
            <a:r>
              <a:rPr lang="pl-PL" sz="2400" dirty="0" smtClean="0"/>
              <a:t>Kryteria oceny – informator </a:t>
            </a:r>
            <a:br>
              <a:rPr lang="pl-PL" sz="2400" dirty="0" smtClean="0"/>
            </a:br>
            <a:r>
              <a:rPr lang="pl-PL" sz="2400" dirty="0" smtClean="0"/>
              <a:t>o egzaminie maturalnym </a:t>
            </a:r>
            <a:br>
              <a:rPr lang="pl-PL" sz="2400" dirty="0" smtClean="0"/>
            </a:br>
            <a:r>
              <a:rPr lang="pl-PL" sz="2400" dirty="0" smtClean="0"/>
              <a:t>z języka polskiego od 2015 r. </a:t>
            </a:r>
          </a:p>
          <a:p>
            <a:pPr>
              <a:buNone/>
            </a:pPr>
            <a:r>
              <a:rPr lang="pl-PL" sz="2400" dirty="0" smtClean="0"/>
              <a:t>	str. 133-137 (Załącznik 1)</a:t>
            </a:r>
          </a:p>
          <a:p>
            <a:pPr>
              <a:buNone/>
            </a:pPr>
            <a:r>
              <a:rPr lang="pl-PL" sz="2400" b="1" dirty="0" smtClean="0"/>
              <a:t>Termin: od 11 do 23 maja 2015 </a:t>
            </a:r>
            <a:r>
              <a:rPr lang="pl-PL" sz="2400" dirty="0" smtClean="0"/>
              <a:t>(w tym 16 maja </a:t>
            </a:r>
            <a:r>
              <a:rPr lang="pl-PL" sz="2400" dirty="0"/>
              <a:t>– </a:t>
            </a:r>
            <a:r>
              <a:rPr lang="pl-PL" sz="2400" dirty="0" smtClean="0"/>
              <a:t>sobota)</a:t>
            </a:r>
            <a:endParaRPr lang="pl-PL" sz="2400" b="1" dirty="0" smtClean="0"/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798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329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Organizacja części ustnej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594" y="1511728"/>
            <a:ext cx="7886700" cy="4643412"/>
          </a:xfrm>
        </p:spPr>
        <p:txBody>
          <a:bodyPr/>
          <a:lstStyle/>
          <a:p>
            <a:r>
              <a:rPr lang="pl-PL" dirty="0" smtClean="0"/>
              <a:t>W jednym dniu </a:t>
            </a:r>
            <a:r>
              <a:rPr lang="pl-PL" dirty="0"/>
              <a:t>– </a:t>
            </a:r>
            <a:r>
              <a:rPr lang="pl-PL" dirty="0" smtClean="0"/>
              <a:t>jeden zespół egzaminuje maksymalnie 20 zdających.</a:t>
            </a:r>
          </a:p>
          <a:p>
            <a:r>
              <a:rPr lang="pl-PL" dirty="0" smtClean="0"/>
              <a:t>W jednym dniu – może pracować kilka zespołów.</a:t>
            </a:r>
          </a:p>
          <a:p>
            <a:r>
              <a:rPr lang="pl-PL" dirty="0"/>
              <a:t>Dyrektor szkoły </a:t>
            </a:r>
            <a:r>
              <a:rPr lang="pl-PL" dirty="0" smtClean="0"/>
              <a:t>ustala:</a:t>
            </a:r>
          </a:p>
          <a:p>
            <a:r>
              <a:rPr lang="pl-PL" dirty="0" smtClean="0"/>
              <a:t> </a:t>
            </a:r>
            <a:r>
              <a:rPr lang="pl-PL" dirty="0"/>
              <a:t>harmonogram </a:t>
            </a:r>
            <a:r>
              <a:rPr lang="pl-PL" dirty="0" smtClean="0"/>
              <a:t>egzaminu, w tym:</a:t>
            </a:r>
          </a:p>
          <a:p>
            <a:pPr lvl="1"/>
            <a:r>
              <a:rPr lang="pl-PL" dirty="0" smtClean="0"/>
              <a:t> listę zdających wraz z godziną ich egzaminu,</a:t>
            </a:r>
          </a:p>
          <a:p>
            <a:pPr lvl="1"/>
            <a:r>
              <a:rPr lang="pl-PL" dirty="0" smtClean="0"/>
              <a:t> liczbę przerw oraz czas ich trwania,</a:t>
            </a:r>
          </a:p>
          <a:p>
            <a:r>
              <a:rPr lang="pl-PL" dirty="0"/>
              <a:t>s</a:t>
            </a:r>
            <a:r>
              <a:rPr lang="pl-PL" dirty="0" smtClean="0"/>
              <a:t>posób ustalania </a:t>
            </a:r>
            <a:r>
              <a:rPr lang="pl-PL" dirty="0"/>
              <a:t>wyników, np. co </a:t>
            </a:r>
            <a:r>
              <a:rPr lang="pl-PL" dirty="0" smtClean="0"/>
              <a:t>4-5 zdających</a:t>
            </a:r>
          </a:p>
          <a:p>
            <a:r>
              <a:rPr lang="pl-PL" dirty="0"/>
              <a:t>s</a:t>
            </a:r>
            <a:r>
              <a:rPr lang="pl-PL" dirty="0" smtClean="0"/>
              <a:t>posób ogłaszania wyników.</a:t>
            </a: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8888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3206" y="327546"/>
            <a:ext cx="8830101" cy="859810"/>
          </a:xfrm>
        </p:spPr>
        <p:txBody>
          <a:bodyPr>
            <a:normAutofit/>
          </a:bodyPr>
          <a:lstStyle/>
          <a:p>
            <a:r>
              <a:rPr lang="pl-PL" dirty="0" smtClean="0"/>
              <a:t>Przekazanie zadań do szkół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2074"/>
            <a:ext cx="7886700" cy="47848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 smtClean="0"/>
              <a:t>5 </a:t>
            </a:r>
            <a:r>
              <a:rPr lang="pl-PL" dirty="0"/>
              <a:t>maja wraz z materiałami na egzamin </a:t>
            </a:r>
            <a:r>
              <a:rPr lang="pl-PL" dirty="0" smtClean="0"/>
              <a:t>pisemny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matematyki szkoły otrzymają dwie płyty CD z </a:t>
            </a:r>
            <a:r>
              <a:rPr lang="pl-PL" dirty="0" smtClean="0"/>
              <a:t>zadaniami</a:t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część ustną egzaminu z języka </a:t>
            </a:r>
            <a:r>
              <a:rPr lang="pl-PL" dirty="0" smtClean="0"/>
              <a:t>polskiego. </a:t>
            </a:r>
            <a:endParaRPr lang="pl-PL" dirty="0"/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Płyty CD z zadaniami na część ustną egzaminu będą zawierać</a:t>
            </a:r>
            <a:br>
              <a:rPr lang="pl-PL" dirty="0" smtClean="0"/>
            </a:br>
            <a:r>
              <a:rPr lang="pl-PL" dirty="0" smtClean="0"/>
              <a:t>12 folderów:</a:t>
            </a:r>
          </a:p>
          <a:p>
            <a:pPr>
              <a:buNone/>
            </a:pPr>
            <a:r>
              <a:rPr lang="pl-PL" dirty="0" smtClean="0"/>
              <a:t>11 maja – 18 zadań</a:t>
            </a:r>
          </a:p>
          <a:p>
            <a:pPr>
              <a:buNone/>
            </a:pPr>
            <a:r>
              <a:rPr lang="pl-PL" dirty="0" smtClean="0"/>
              <a:t>12 maja – 18 zadań</a:t>
            </a:r>
          </a:p>
          <a:p>
            <a:pPr>
              <a:buNone/>
            </a:pPr>
            <a:r>
              <a:rPr lang="pl-PL" dirty="0" smtClean="0"/>
              <a:t>(…)</a:t>
            </a:r>
          </a:p>
          <a:p>
            <a:pPr>
              <a:buNone/>
            </a:pPr>
            <a:r>
              <a:rPr lang="pl-PL" dirty="0" smtClean="0"/>
              <a:t>23 maja – 18 zadań</a:t>
            </a:r>
          </a:p>
          <a:p>
            <a:pPr>
              <a:buNone/>
            </a:pPr>
            <a:r>
              <a:rPr lang="pl-PL" dirty="0" smtClean="0"/>
              <a:t>oraz odrębne pliki z zadaniami dostosowanymi.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Foldery z zadaniami będą dostępne również </a:t>
            </a:r>
            <a:r>
              <a:rPr lang="pl-PL" dirty="0"/>
              <a:t>8 maja </a:t>
            </a:r>
            <a:endParaRPr lang="pl-PL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w OBIEG-u.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512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63173"/>
          </a:xfrm>
        </p:spPr>
        <p:txBody>
          <a:bodyPr>
            <a:normAutofit/>
          </a:bodyPr>
          <a:lstStyle/>
          <a:p>
            <a:r>
              <a:rPr lang="pl-PL" dirty="0" smtClean="0"/>
              <a:t>Zabezpieczenie plików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1355" y="133430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W folderze na dany dzień – każde zadanie stanowi odrębny plik zabezpieczony hasłem.</a:t>
            </a:r>
          </a:p>
          <a:p>
            <a:pPr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Hasła do plików będą udostępnione w OBIEG-u.</a:t>
            </a:r>
            <a:r>
              <a:rPr lang="pl-PL" sz="26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0107934"/>
              </p:ext>
            </p:extLst>
          </p:nvPr>
        </p:nvGraphicFramePr>
        <p:xfrm>
          <a:off x="1289268" y="2930143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Data egzaminu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Data udostępnienia</a:t>
                      </a:r>
                      <a:r>
                        <a:rPr lang="pl-PL" baseline="0" dirty="0" smtClean="0"/>
                        <a:t> hasła </a:t>
                      </a:r>
                      <a:br>
                        <a:rPr lang="pl-PL" baseline="0" dirty="0" smtClean="0"/>
                      </a:br>
                      <a:r>
                        <a:rPr lang="pl-PL" baseline="0" dirty="0" smtClean="0"/>
                        <a:t>ok. godz. 8.00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11 maja - poniedziałek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8 maja - piątek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12 maja - wtorek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 maja - poniedziałek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13 maja - środa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 maja - wtorek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14 maja - czwartek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13 maja - środa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15 maja - piątek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14 maja - czwartek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16 maja</a:t>
                      </a:r>
                      <a:r>
                        <a:rPr lang="pl-PL" baseline="0" dirty="0" smtClean="0"/>
                        <a:t> - sobota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15 maja - piątek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18 maja - poniedziałek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15 maja - piątek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55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68575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Przygotowanie części ustnej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1653" y="1148900"/>
            <a:ext cx="3868340" cy="823912"/>
          </a:xfrm>
        </p:spPr>
        <p:txBody>
          <a:bodyPr/>
          <a:lstStyle/>
          <a:p>
            <a:r>
              <a:rPr lang="pl-PL" dirty="0" smtClean="0"/>
              <a:t>Egzamin z wydrukami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5339" y="2284058"/>
            <a:ext cx="4040188" cy="2694285"/>
          </a:xfrm>
        </p:spPr>
        <p:txBody>
          <a:bodyPr>
            <a:normAutofit/>
          </a:bodyPr>
          <a:lstStyle/>
          <a:p>
            <a:r>
              <a:rPr lang="pl-PL" sz="2600" dirty="0" smtClean="0"/>
              <a:t>Po pobraniu haseł należy odkodować pliki </a:t>
            </a:r>
            <a:br>
              <a:rPr lang="pl-PL" sz="2600" dirty="0" smtClean="0"/>
            </a:br>
            <a:r>
              <a:rPr lang="pl-PL" sz="2600" dirty="0" smtClean="0"/>
              <a:t>i wydrukować zadania,</a:t>
            </a:r>
            <a:br>
              <a:rPr lang="pl-PL" sz="2600" dirty="0" smtClean="0"/>
            </a:br>
            <a:r>
              <a:rPr lang="pl-PL" sz="2600" dirty="0" smtClean="0"/>
              <a:t>tak aby w każdym zespole przedmiotowym dysponowano dwoma egzemplarzami.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17058" y="1135252"/>
            <a:ext cx="3887391" cy="823912"/>
          </a:xfrm>
        </p:spPr>
        <p:txBody>
          <a:bodyPr/>
          <a:lstStyle/>
          <a:p>
            <a:r>
              <a:rPr lang="pl-PL" dirty="0" smtClean="0"/>
              <a:t>Egzamin z komputerem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62674" y="2269501"/>
            <a:ext cx="4041775" cy="2478261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Wydrukować bilety </a:t>
            </a:r>
            <a:br>
              <a:rPr lang="pl-PL" dirty="0" smtClean="0"/>
            </a:br>
            <a:r>
              <a:rPr lang="pl-PL" dirty="0" smtClean="0"/>
              <a:t>z numerami zadań</a:t>
            </a:r>
            <a:br>
              <a:rPr lang="pl-PL" dirty="0" smtClean="0"/>
            </a:br>
            <a:r>
              <a:rPr lang="pl-PL" dirty="0" smtClean="0"/>
              <a:t>i hasłami do losowania.</a:t>
            </a:r>
          </a:p>
          <a:p>
            <a:r>
              <a:rPr lang="pl-PL" dirty="0" smtClean="0"/>
              <a:t>Wgrać do każdego</a:t>
            </a:r>
            <a:br>
              <a:rPr lang="pl-PL" dirty="0" smtClean="0"/>
            </a:br>
            <a:r>
              <a:rPr lang="pl-PL" dirty="0" smtClean="0"/>
              <a:t>z trzech komputerów pliki </a:t>
            </a:r>
            <a:br>
              <a:rPr lang="pl-PL" dirty="0" smtClean="0"/>
            </a:br>
            <a:r>
              <a:rPr lang="pl-PL" dirty="0" smtClean="0"/>
              <a:t>z zadaniami.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496612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Zdającym należy zapewnić czyste, opieczętowane kartki do sporządzania notatek.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Po zakończeniu egzaminu w każdym dniu wydrukowane zadania, bilety z hasłami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kartki z notatkami  zdających, przewodniczący ZE przechowuje co najmniej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przez dwa dni.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72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7086" y="351274"/>
            <a:ext cx="7886700" cy="1325563"/>
          </a:xfrm>
        </p:spPr>
        <p:txBody>
          <a:bodyPr/>
          <a:lstStyle/>
          <a:p>
            <a:r>
              <a:rPr lang="pl-PL" dirty="0" smtClean="0"/>
              <a:t>Ramowy kalendarz egzaminacyjny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4" y="1686340"/>
            <a:ext cx="7886700" cy="4203302"/>
          </a:xfrm>
        </p:spPr>
      </p:pic>
    </p:spTree>
    <p:extLst>
      <p:ext uri="{BB962C8B-B14F-4D97-AF65-F5344CB8AC3E}">
        <p14:creationId xmlns="" xmlns:p14="http://schemas.microsoft.com/office/powerpoint/2010/main" val="8661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Obowiązki osoby odpowiedzialnej</a:t>
            </a:r>
            <a:br>
              <a:rPr lang="pl-PL" dirty="0" smtClean="0"/>
            </a:br>
            <a:r>
              <a:rPr lang="pl-PL" dirty="0" smtClean="0"/>
              <a:t>za przygotowanie komputerów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1479" y="2112228"/>
            <a:ext cx="7886700" cy="4351338"/>
          </a:xfrm>
        </p:spPr>
        <p:txBody>
          <a:bodyPr/>
          <a:lstStyle/>
          <a:p>
            <a:r>
              <a:rPr lang="pl-PL" dirty="0" smtClean="0"/>
              <a:t>Sprawdzenie, czy komputery się uruchamiają. </a:t>
            </a:r>
          </a:p>
          <a:p>
            <a:r>
              <a:rPr lang="pl-PL" dirty="0" smtClean="0"/>
              <a:t>Sprawdzenie podłączenia drukarki.</a:t>
            </a:r>
          </a:p>
          <a:p>
            <a:r>
              <a:rPr lang="pl-PL" dirty="0" smtClean="0"/>
              <a:t>Wgranie folderu </a:t>
            </a:r>
            <a:r>
              <a:rPr lang="pl-PL" dirty="0"/>
              <a:t>(folderów) </a:t>
            </a:r>
            <a:r>
              <a:rPr lang="pl-PL" dirty="0" smtClean="0"/>
              <a:t>na dany dzień.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662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Udostępnienie zadań lub haseł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 wcześniej niż 1,5 godziny przed egzaminem PZE udostępnia członkom zespołu egzaminacyjnego:</a:t>
            </a:r>
          </a:p>
          <a:p>
            <a:pPr lvl="1"/>
            <a:r>
              <a:rPr lang="pl-PL" dirty="0" smtClean="0"/>
              <a:t>zadania egzaminacyjne</a:t>
            </a:r>
          </a:p>
          <a:p>
            <a:pPr lvl="1"/>
            <a:r>
              <a:rPr lang="pl-PL" dirty="0" smtClean="0"/>
              <a:t>lub hasła do zadań</a:t>
            </a:r>
          </a:p>
          <a:p>
            <a:pPr marL="0" indent="0">
              <a:buNone/>
            </a:pPr>
            <a:r>
              <a:rPr lang="pl-PL" dirty="0" smtClean="0"/>
              <a:t>w miejscu zapewniającym zabezpieczenie materiałów przed nieuprawnionym ujawnieniem.   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906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6820"/>
          </a:xfrm>
        </p:spPr>
        <p:txBody>
          <a:bodyPr>
            <a:normAutofit/>
          </a:bodyPr>
          <a:lstStyle/>
          <a:p>
            <a:r>
              <a:rPr lang="pl-PL" dirty="0" smtClean="0"/>
              <a:t>Losowanie zadań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szesnastej osoby włącznie wykorzystane zadania/bilety zespół przedmiotowy odkłada,</a:t>
            </a:r>
            <a:br>
              <a:rPr lang="pl-PL" dirty="0" smtClean="0"/>
            </a:br>
            <a:r>
              <a:rPr lang="pl-PL" dirty="0" smtClean="0"/>
              <a:t>nie włączając ich do puli zadań.</a:t>
            </a:r>
            <a:br>
              <a:rPr lang="pl-PL" dirty="0" smtClean="0"/>
            </a:br>
            <a:r>
              <a:rPr lang="pl-PL" dirty="0" smtClean="0"/>
              <a:t>Siedemnasta osoba i kolejne losują zadanie/bilet ponownie z całej puli zadań przeznaczonej na dany dzień. 	</a:t>
            </a: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371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002" y="532262"/>
            <a:ext cx="7886700" cy="79157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Dokumentacja części ustnej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Każdy z członków zespołu indywidualnie ocenia zdającego – wypełnia kartę indywidualnej oceny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i="1" dirty="0" smtClean="0"/>
              <a:t>załącznik L_5b.</a:t>
            </a:r>
          </a:p>
          <a:p>
            <a:r>
              <a:rPr lang="pl-PL" dirty="0"/>
              <a:t>Po ustaleniu wyników należy wypełnić protokół indywidualny –</a:t>
            </a:r>
            <a:r>
              <a:rPr lang="pl-PL" dirty="0" smtClean="0"/>
              <a:t> </a:t>
            </a:r>
            <a:r>
              <a:rPr lang="pl-PL" i="1" dirty="0"/>
              <a:t>załącznik </a:t>
            </a:r>
            <a:r>
              <a:rPr lang="pl-PL" i="1" dirty="0" smtClean="0"/>
              <a:t>L_5a.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797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6" y="2183848"/>
            <a:ext cx="7886700" cy="3897709"/>
          </a:xfrm>
        </p:spPr>
      </p:pic>
      <p:pic>
        <p:nvPicPr>
          <p:cNvPr id="10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327546"/>
            <a:ext cx="7905740" cy="1896174"/>
          </a:xfrm>
        </p:spPr>
      </p:pic>
      <p:pic>
        <p:nvPicPr>
          <p:cNvPr id="3074" name="Picture 2" descr="C:\Users\Lech\Desktop\Ekrany do 28_30 2015\Tytuł zbioru zada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7" y="358893"/>
            <a:ext cx="7888122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0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ch\Desktop\Ekrany do 28_30 2015\Wstęp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723333"/>
            <a:ext cx="8229600" cy="5487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81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" y="655092"/>
            <a:ext cx="8597292" cy="5194197"/>
          </a:xfrm>
        </p:spPr>
      </p:pic>
    </p:spTree>
    <p:extLst>
      <p:ext uri="{BB962C8B-B14F-4D97-AF65-F5344CB8AC3E}">
        <p14:creationId xmlns="" xmlns:p14="http://schemas.microsoft.com/office/powerpoint/2010/main" val="1883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1" y="723332"/>
            <a:ext cx="8563633" cy="5290369"/>
          </a:xfrm>
        </p:spPr>
      </p:pic>
    </p:spTree>
    <p:extLst>
      <p:ext uri="{BB962C8B-B14F-4D97-AF65-F5344CB8AC3E}">
        <p14:creationId xmlns="" xmlns:p14="http://schemas.microsoft.com/office/powerpoint/2010/main" val="3742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ch\Desktop\Ekrany do 28_30 2015\Egzaminato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3248891"/>
            <a:ext cx="8104187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Szkolenie zespołu przedmiotowego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OKE będzie prowadziła jednodniowe szkolenia egzaminatorów pełniących funkcję przewodniczących zespołów przedmiotowych.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" y="0"/>
            <a:ext cx="911752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3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MOODLE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" y="1585759"/>
            <a:ext cx="8889167" cy="4278681"/>
          </a:xfrm>
        </p:spPr>
      </p:pic>
    </p:spTree>
    <p:extLst>
      <p:ext uri="{BB962C8B-B14F-4D97-AF65-F5344CB8AC3E}">
        <p14:creationId xmlns="" xmlns:p14="http://schemas.microsoft.com/office/powerpoint/2010/main" val="3745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1604" y="324182"/>
            <a:ext cx="8190631" cy="1325563"/>
          </a:xfrm>
        </p:spPr>
        <p:txBody>
          <a:bodyPr/>
          <a:lstStyle/>
          <a:p>
            <a:r>
              <a:rPr lang="pl-PL" sz="4000" dirty="0" smtClean="0"/>
              <a:t>Dostosowania warunków eg</a:t>
            </a:r>
            <a:r>
              <a:rPr lang="pl-PL" dirty="0" smtClean="0"/>
              <a:t>zaminu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39276" y="1585630"/>
            <a:ext cx="3868340" cy="379649"/>
          </a:xfrm>
        </p:spPr>
        <p:txBody>
          <a:bodyPr>
            <a:noAutofit/>
          </a:bodyPr>
          <a:lstStyle/>
          <a:p>
            <a:r>
              <a:rPr lang="pl-PL" dirty="0" smtClean="0"/>
              <a:t>„stary egzamin”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2229467"/>
            <a:ext cx="4040188" cy="185121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Zgodnie z komunikatem dyrektora CKE</a:t>
            </a:r>
            <a:br>
              <a:rPr lang="pl-PL" sz="2400" dirty="0" smtClean="0"/>
            </a:br>
            <a:r>
              <a:rPr lang="pl-PL" sz="2400" dirty="0" smtClean="0"/>
              <a:t>z dnia 29 sierpnia</a:t>
            </a:r>
            <a:br>
              <a:rPr lang="pl-PL" sz="2400" dirty="0" smtClean="0"/>
            </a:br>
            <a:r>
              <a:rPr lang="pl-PL" sz="2400" dirty="0" smtClean="0"/>
              <a:t>– Tabela 1a i Tabela 2a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40741" y="1585631"/>
            <a:ext cx="3290659" cy="36600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„</a:t>
            </a:r>
            <a:r>
              <a:rPr lang="pl-PL" sz="2600" dirty="0" smtClean="0"/>
              <a:t>nowy egzamin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22126" y="2229468"/>
            <a:ext cx="3895420" cy="168617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Zgodnie z komunikatem dyrektora CKE</a:t>
            </a:r>
            <a:br>
              <a:rPr lang="pl-PL" sz="2400" dirty="0" smtClean="0"/>
            </a:br>
            <a:r>
              <a:rPr lang="pl-PL" sz="2400" dirty="0" smtClean="0"/>
              <a:t>z dnia 29 sierpnia</a:t>
            </a:r>
            <a:br>
              <a:rPr lang="pl-PL" sz="2400" dirty="0" smtClean="0"/>
            </a:br>
            <a:r>
              <a:rPr lang="pl-PL" sz="2400" dirty="0" smtClean="0"/>
              <a:t>– Tabela 1b i Tabela 2b</a:t>
            </a:r>
          </a:p>
          <a:p>
            <a:pPr>
              <a:buNone/>
            </a:pP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9306" y="4073465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Uwaga: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Zgodnie z § 59 ust. 4 rozporządzenia dostosowanie warunków ze względu na: 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</a:rPr>
              <a:t> trudności adaptacyjne związane z wcześniejszym kształceniem za granicą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</a:rPr>
              <a:t> zaburzenia komunikacji językowej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</a:rPr>
              <a:t> sytuację traumatyczną lub kryzysową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dotyczy wyłącznie tych zdających, którzy w roku szkolnym 2014/2015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byli </a:t>
            </a:r>
            <a:r>
              <a:rPr lang="pl-PL" sz="2000" dirty="0">
                <a:solidFill>
                  <a:schemeClr val="bg1"/>
                </a:solidFill>
              </a:rPr>
              <a:t>objęci </a:t>
            </a:r>
            <a:r>
              <a:rPr lang="pl-PL" sz="2000" dirty="0" smtClean="0">
                <a:solidFill>
                  <a:schemeClr val="bg1"/>
                </a:solidFill>
              </a:rPr>
              <a:t>w szkole pomocą pedagogiczną. 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1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MOODLE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" y="1798821"/>
            <a:ext cx="8730902" cy="4057110"/>
          </a:xfrm>
        </p:spPr>
      </p:pic>
    </p:spTree>
    <p:extLst>
      <p:ext uri="{BB962C8B-B14F-4D97-AF65-F5344CB8AC3E}">
        <p14:creationId xmlns="" xmlns:p14="http://schemas.microsoft.com/office/powerpoint/2010/main" val="2759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73616"/>
            <a:ext cx="7886700" cy="1325563"/>
          </a:xfrm>
        </p:spPr>
        <p:txBody>
          <a:bodyPr/>
          <a:lstStyle/>
          <a:p>
            <a:r>
              <a:rPr lang="pl-PL" dirty="0" smtClean="0"/>
              <a:t>Egzaminy ustne</a:t>
            </a:r>
            <a:br>
              <a:rPr lang="pl-PL" dirty="0" smtClean="0"/>
            </a:br>
            <a:r>
              <a:rPr lang="pl-PL" dirty="0" smtClean="0"/>
              <a:t>z języków obcych nowożytnych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28650" y="2325523"/>
            <a:ext cx="7886700" cy="306534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Zmienił się czas przeznaczony na odpowiedź</a:t>
            </a:r>
            <a:br>
              <a:rPr lang="pl-PL" dirty="0" smtClean="0"/>
            </a:br>
            <a:r>
              <a:rPr lang="pl-PL" dirty="0" smtClean="0"/>
              <a:t>na pierwsze i drugie polecenie.</a:t>
            </a:r>
          </a:p>
          <a:p>
            <a:r>
              <a:rPr lang="pl-PL" dirty="0" smtClean="0"/>
              <a:t>Nie ma innych zmian w stosunku do roku ubiegłego.</a:t>
            </a:r>
          </a:p>
          <a:p>
            <a:r>
              <a:rPr lang="pl-PL" dirty="0" smtClean="0"/>
              <a:t>Zestawy takie </a:t>
            </a:r>
            <a:r>
              <a:rPr lang="pl-PL" dirty="0"/>
              <a:t>same do starej i nowej </a:t>
            </a:r>
            <a:r>
              <a:rPr lang="pl-PL" dirty="0" smtClean="0"/>
              <a:t>matury (bez określania poziomu).</a:t>
            </a:r>
          </a:p>
          <a:p>
            <a:r>
              <a:rPr lang="pl-PL" dirty="0"/>
              <a:t>Każdy licealista może zdawać poziom </a:t>
            </a:r>
            <a:r>
              <a:rPr lang="pl-PL" dirty="0" smtClean="0"/>
              <a:t>dwujęzyczny.</a:t>
            </a:r>
            <a:endParaRPr lang="pl-PL" dirty="0"/>
          </a:p>
          <a:p>
            <a:r>
              <a:rPr lang="pl-PL" dirty="0" smtClean="0"/>
              <a:t>Dokumentacja egzaminu nie uległa zmianie.</a:t>
            </a:r>
          </a:p>
        </p:txBody>
      </p:sp>
    </p:spTree>
    <p:extLst>
      <p:ext uri="{BB962C8B-B14F-4D97-AF65-F5344CB8AC3E}">
        <p14:creationId xmlns="" xmlns:p14="http://schemas.microsoft.com/office/powerpoint/2010/main" val="38400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Egzaminy </a:t>
            </a:r>
            <a:r>
              <a:rPr lang="pl-PL" dirty="0"/>
              <a:t>p</a:t>
            </a:r>
            <a:r>
              <a:rPr lang="pl-PL" dirty="0" smtClean="0"/>
              <a:t>isemne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801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7764" y="650653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Egzaminy w części pisemnej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30291" y="1306303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lnSpc>
                <a:spcPct val="100000"/>
              </a:lnSpc>
              <a:buNone/>
            </a:pPr>
            <a:r>
              <a:rPr lang="pl-PL" dirty="0" smtClean="0"/>
              <a:t>	Powołanie zespołów nadzorujących do 4 kwietnia 2015 Podstawowe zasady powoływania zespołów:</a:t>
            </a:r>
          </a:p>
          <a:p>
            <a:pPr lvl="1">
              <a:lnSpc>
                <a:spcPct val="100000"/>
              </a:lnSpc>
            </a:pPr>
            <a:r>
              <a:rPr lang="pl-PL" dirty="0" smtClean="0"/>
              <a:t>co najmniej 3 nauczycieli, w tym przynajmniej 1 zatrudniony w innej szkole lub placówce;</a:t>
            </a:r>
          </a:p>
          <a:p>
            <a:pPr lvl="1">
              <a:lnSpc>
                <a:spcPct val="100000"/>
              </a:lnSpc>
            </a:pPr>
            <a:r>
              <a:rPr lang="pl-PL" dirty="0" smtClean="0"/>
              <a:t>zwiększenie liczby członków, gdy liczba zdających większa niż 30 ( na każdych 20 zdających + 1);</a:t>
            </a:r>
          </a:p>
          <a:p>
            <a:pPr lvl="1">
              <a:lnSpc>
                <a:spcPct val="100000"/>
              </a:lnSpc>
            </a:pPr>
            <a:r>
              <a:rPr lang="pl-PL" dirty="0" smtClean="0"/>
              <a:t>nie można powołać w skład zespołu nauczycieli przedmiotu,</a:t>
            </a:r>
            <a:br>
              <a:rPr lang="pl-PL" dirty="0" smtClean="0"/>
            </a:br>
            <a:r>
              <a:rPr lang="pl-PL" dirty="0" smtClean="0"/>
              <a:t>z którego odbywa się egzamin ,oraz wychowawców zdających.</a:t>
            </a:r>
          </a:p>
          <a:p>
            <a:pPr>
              <a:buNone/>
            </a:pPr>
            <a:r>
              <a:rPr lang="pl-PL" sz="2400" dirty="0" smtClean="0"/>
              <a:t>	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122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22814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Część pisemna egzaminu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40205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„stary egzamin”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40205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„nowy egzamin”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268" y="1844823"/>
            <a:ext cx="3106199" cy="42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24" y="1844823"/>
            <a:ext cx="3168352" cy="42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84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pisemna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Egzaminy pisemne w starej i nowej formule mogą odbywać się w jednej </a:t>
            </a:r>
            <a:r>
              <a:rPr lang="pl-PL" dirty="0"/>
              <a:t>s</a:t>
            </a:r>
            <a:r>
              <a:rPr lang="pl-PL" dirty="0" smtClean="0"/>
              <a:t>ali, z wyjątkiem języków obcych nowożytnych.</a:t>
            </a:r>
          </a:p>
          <a:p>
            <a:r>
              <a:rPr lang="pl-PL" dirty="0" smtClean="0"/>
              <a:t>Egzamin pisemny z języka obcego na poziomie rozszerzonym:</a:t>
            </a:r>
          </a:p>
          <a:p>
            <a:pPr lvl="1"/>
            <a:r>
              <a:rPr lang="pl-PL" dirty="0"/>
              <a:t>w</a:t>
            </a:r>
            <a:r>
              <a:rPr lang="pl-PL" dirty="0" smtClean="0"/>
              <a:t> starej formule – dwa arkusze, </a:t>
            </a:r>
          </a:p>
          <a:p>
            <a:pPr lvl="1"/>
            <a:r>
              <a:rPr lang="pl-PL" dirty="0"/>
              <a:t>w</a:t>
            </a:r>
            <a:r>
              <a:rPr lang="pl-PL" dirty="0" smtClean="0"/>
              <a:t> nowej formule – jeden arkusz.</a:t>
            </a:r>
          </a:p>
          <a:p>
            <a:pPr lvl="1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22440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Przydział sal na języki obce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 przypadku języków obcych </a:t>
            </a:r>
            <a:r>
              <a:rPr lang="pl-PL" dirty="0" smtClean="0">
                <a:effectLst/>
              </a:rPr>
              <a:t>nowożytnych,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ze </a:t>
            </a:r>
            <a:r>
              <a:rPr lang="pl-PL" dirty="0">
                <a:effectLst/>
              </a:rPr>
              <a:t>względu na inny czas odtwarzania płyty </a:t>
            </a:r>
            <a:r>
              <a:rPr lang="pl-PL" dirty="0" smtClean="0">
                <a:effectLst/>
              </a:rPr>
              <a:t>CD, </a:t>
            </a:r>
            <a:r>
              <a:rPr lang="pl-PL" dirty="0">
                <a:effectLst/>
              </a:rPr>
              <a:t>dla każdego typu </a:t>
            </a:r>
            <a:r>
              <a:rPr lang="pl-PL" dirty="0" smtClean="0">
                <a:effectLst/>
              </a:rPr>
              <a:t>arkusza </a:t>
            </a:r>
            <a:r>
              <a:rPr lang="pl-PL" dirty="0">
                <a:effectLst/>
              </a:rPr>
              <a:t>należy przyjąć następującą organizację egzaminu</a:t>
            </a:r>
            <a:r>
              <a:rPr lang="pl-PL" dirty="0" smtClean="0">
                <a:effectLst/>
              </a:rPr>
              <a:t>:</a:t>
            </a:r>
          </a:p>
          <a:p>
            <a:endParaRPr lang="pl-PL" dirty="0">
              <a:effectLst/>
            </a:endParaRPr>
          </a:p>
          <a:p>
            <a:pPr lvl="1"/>
            <a:r>
              <a:rPr lang="pl-PL" sz="2600" dirty="0" smtClean="0">
                <a:effectLst/>
              </a:rPr>
              <a:t>oddzielna </a:t>
            </a:r>
            <a:r>
              <a:rPr lang="pl-PL" sz="2600" dirty="0">
                <a:effectLst/>
              </a:rPr>
              <a:t>sala dla uczniów z arkuszami </a:t>
            </a:r>
            <a:r>
              <a:rPr lang="pl-PL" sz="2600" dirty="0" smtClean="0">
                <a:effectLst/>
              </a:rPr>
              <a:t>A-1,</a:t>
            </a:r>
            <a:endParaRPr lang="pl-PL" sz="2600" dirty="0">
              <a:effectLst/>
            </a:endParaRPr>
          </a:p>
          <a:p>
            <a:pPr lvl="1"/>
            <a:r>
              <a:rPr lang="pl-PL" sz="2600" dirty="0" smtClean="0">
                <a:effectLst/>
              </a:rPr>
              <a:t>wspólna</a:t>
            </a:r>
            <a:r>
              <a:rPr lang="pl-PL" sz="2600" dirty="0">
                <a:effectLst/>
              </a:rPr>
              <a:t>  sala dla uczniów z arkuszami  A-2, A-4, </a:t>
            </a:r>
            <a:r>
              <a:rPr lang="pl-PL" sz="2600" dirty="0" smtClean="0">
                <a:effectLst/>
              </a:rPr>
              <a:t>A-6,</a:t>
            </a:r>
            <a:endParaRPr lang="pl-PL" sz="2600" dirty="0">
              <a:effectLst/>
            </a:endParaRPr>
          </a:p>
          <a:p>
            <a:pPr lvl="1"/>
            <a:r>
              <a:rPr lang="pl-PL" sz="2600" dirty="0" smtClean="0">
                <a:effectLst/>
              </a:rPr>
              <a:t>wspólna </a:t>
            </a:r>
            <a:r>
              <a:rPr lang="pl-PL" sz="2600" dirty="0">
                <a:effectLst/>
              </a:rPr>
              <a:t>sala dla uczniów z arkuszami A-3, </a:t>
            </a:r>
            <a:r>
              <a:rPr lang="pl-PL" sz="2600" dirty="0" smtClean="0">
                <a:effectLst/>
              </a:rPr>
              <a:t>A-7. </a:t>
            </a:r>
            <a:endParaRPr lang="pl-PL" sz="2600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67344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172727"/>
          </a:xfrm>
        </p:spPr>
        <p:txBody>
          <a:bodyPr/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79349"/>
            <a:ext cx="7886700" cy="4797614"/>
          </a:xfrm>
        </p:spPr>
        <p:txBody>
          <a:bodyPr>
            <a:normAutofit/>
          </a:bodyPr>
          <a:lstStyle/>
          <a:p>
            <a:r>
              <a:rPr lang="pl-PL" dirty="0" smtClean="0"/>
              <a:t>Dyrektor szkoły </a:t>
            </a:r>
          </a:p>
          <a:p>
            <a:pPr lvl="1"/>
            <a:r>
              <a:rPr lang="pl-PL" sz="2800" dirty="0" smtClean="0"/>
              <a:t>Ustala sposób rozmieszczenia członków zespołu </a:t>
            </a:r>
            <a:br>
              <a:rPr lang="pl-PL" sz="2800" dirty="0" smtClean="0"/>
            </a:br>
            <a:r>
              <a:rPr lang="pl-PL" sz="2800" dirty="0" smtClean="0"/>
              <a:t>w sali egzaminacyjnej.</a:t>
            </a:r>
          </a:p>
          <a:p>
            <a:pPr lvl="1"/>
            <a:r>
              <a:rPr lang="pl-PL" sz="2800" dirty="0" smtClean="0"/>
              <a:t>Określa każdej osobie w zespole nadzorującym obszar  i numery stolików, które znajdują się</a:t>
            </a:r>
            <a:br>
              <a:rPr lang="pl-PL" sz="2800" dirty="0" smtClean="0"/>
            </a:br>
            <a:r>
              <a:rPr lang="pl-PL" sz="2800" dirty="0" smtClean="0"/>
              <a:t>pod jego osobistym nadzorem.</a:t>
            </a:r>
          </a:p>
          <a:p>
            <a:pPr lvl="1"/>
            <a:r>
              <a:rPr lang="pl-PL" sz="2800" dirty="0" smtClean="0"/>
              <a:t>Każdy członek zespołu odpowiada</a:t>
            </a:r>
            <a:br>
              <a:rPr lang="pl-PL" sz="2800" dirty="0" smtClean="0"/>
            </a:br>
            <a:r>
              <a:rPr lang="pl-PL" sz="2800" dirty="0" smtClean="0"/>
              <a:t>za samodzielność pracy zdających, poprawność </a:t>
            </a:r>
            <a:br>
              <a:rPr lang="pl-PL" sz="2800" dirty="0" smtClean="0"/>
            </a:br>
            <a:r>
              <a:rPr lang="pl-PL" sz="2800" dirty="0" smtClean="0"/>
              <a:t>i kompletność zakodowania arkuszy</a:t>
            </a:r>
            <a:br>
              <a:rPr lang="pl-PL" sz="2800" dirty="0" smtClean="0"/>
            </a:br>
            <a:r>
              <a:rPr lang="pl-PL" sz="2800" dirty="0" smtClean="0"/>
              <a:t>przez zdających na przydzielonej przestrzeni sali egzaminacyjnej.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2745041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138" y="210143"/>
            <a:ext cx="7886700" cy="1325563"/>
          </a:xfrm>
        </p:spPr>
        <p:txBody>
          <a:bodyPr/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9646" y="1190195"/>
            <a:ext cx="78867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/>
              <a:t>Przewodniczący:</a:t>
            </a:r>
          </a:p>
          <a:p>
            <a:pPr lvl="1"/>
            <a:r>
              <a:rPr lang="pl-PL" sz="2800" dirty="0" smtClean="0"/>
              <a:t>Przygotowuje plan sali egzaminacyjnej zwierający: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pl-PL" sz="2800" dirty="0" smtClean="0"/>
              <a:t>rozmieszczenie ponumerowanych stolików,</a:t>
            </a:r>
          </a:p>
          <a:p>
            <a:pPr marL="1428750" lvl="2" indent="-514350">
              <a:buFont typeface="+mj-lt"/>
              <a:buAutoNum type="alphaLcPeriod"/>
            </a:pPr>
            <a:r>
              <a:rPr lang="pl-PL" sz="2800" dirty="0" smtClean="0"/>
              <a:t>rozmieszczenie członków zespołu</a:t>
            </a:r>
            <a:br>
              <a:rPr lang="pl-PL" sz="2800" dirty="0" smtClean="0"/>
            </a:br>
            <a:r>
              <a:rPr lang="pl-PL" sz="2800" dirty="0" smtClean="0"/>
              <a:t>i obserwatorów,</a:t>
            </a:r>
          </a:p>
          <a:p>
            <a:pPr marL="1428750" lvl="2" indent="-514350">
              <a:buFont typeface="+mj-lt"/>
              <a:buAutoNum type="alphaLcPeriod"/>
            </a:pPr>
            <a:r>
              <a:rPr lang="pl-PL" sz="2800" dirty="0" smtClean="0"/>
              <a:t>podział sali na sektory,</a:t>
            </a:r>
          </a:p>
          <a:p>
            <a:pPr marL="1428750" lvl="2" indent="-514350">
              <a:buFont typeface="+mj-lt"/>
              <a:buAutoNum type="alphaLcPeriod"/>
            </a:pPr>
            <a:r>
              <a:rPr lang="pl-PL" sz="2800" dirty="0" smtClean="0"/>
              <a:t>ustawienie sprzętu audiowizualnego.</a:t>
            </a:r>
          </a:p>
          <a:p>
            <a:pPr lvl="1"/>
            <a:r>
              <a:rPr lang="pl-PL" sz="2800" dirty="0" smtClean="0"/>
              <a:t>Informuje członków zespołu o </a:t>
            </a:r>
            <a:r>
              <a:rPr lang="pl-PL" sz="2800" dirty="0"/>
              <a:t>sektorze sali wyznaczonym </a:t>
            </a:r>
            <a:r>
              <a:rPr lang="pl-PL" sz="2800" dirty="0" smtClean="0"/>
              <a:t>im do bezpośredniego nadzoru.</a:t>
            </a:r>
          </a:p>
          <a:p>
            <a:pPr lvl="1"/>
            <a:r>
              <a:rPr lang="pl-PL" sz="2800" dirty="0" smtClean="0"/>
              <a:t>Upewnia się, że odebrał właściwe arkusze egzaminacyjne.</a:t>
            </a:r>
          </a:p>
        </p:txBody>
      </p:sp>
    </p:spTree>
    <p:extLst>
      <p:ext uri="{BB962C8B-B14F-4D97-AF65-F5344CB8AC3E}">
        <p14:creationId xmlns="" xmlns:p14="http://schemas.microsoft.com/office/powerpoint/2010/main" val="23968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657" y="0"/>
            <a:ext cx="7886700" cy="1325563"/>
          </a:xfrm>
        </p:spPr>
        <p:txBody>
          <a:bodyPr/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11200" dirty="0" smtClean="0"/>
          </a:p>
          <a:p>
            <a:pPr>
              <a:lnSpc>
                <a:spcPct val="120000"/>
              </a:lnSpc>
              <a:buNone/>
            </a:pPr>
            <a:r>
              <a:rPr lang="pl-PL" sz="11200" dirty="0" smtClean="0"/>
              <a:t>   Przewodniczący nadzoruje odnotowanie wylosowanych numerów na liście zdających.</a:t>
            </a:r>
          </a:p>
          <a:p>
            <a:pPr>
              <a:lnSpc>
                <a:spcPct val="120000"/>
              </a:lnSpc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sz="6000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187" y="2926662"/>
            <a:ext cx="5905671" cy="28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32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4795" y="339915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r>
              <a:rPr lang="pl-PL" dirty="0" smtClean="0"/>
              <a:t>Terminy:</a:t>
            </a:r>
          </a:p>
          <a:p>
            <a:pPr lvl="1">
              <a:spcBef>
                <a:spcPts val="1800"/>
              </a:spcBef>
            </a:pPr>
            <a:r>
              <a:rPr lang="pl-PL" dirty="0" smtClean="0"/>
              <a:t>deklaracja wstępna: 30 września 2014</a:t>
            </a:r>
          </a:p>
          <a:p>
            <a:pPr lvl="1">
              <a:spcBef>
                <a:spcPts val="1800"/>
              </a:spcBef>
            </a:pPr>
            <a:r>
              <a:rPr lang="pl-PL" dirty="0"/>
              <a:t>d</a:t>
            </a:r>
            <a:r>
              <a:rPr lang="pl-PL" dirty="0" smtClean="0"/>
              <a:t>eklaracja ostateczna: 7 lutego 2015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Brak możliwości dokonywania zmian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(w tym wycofania deklaracji przez zdającego).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Wyjątki:</a:t>
            </a:r>
          </a:p>
          <a:p>
            <a:pPr lvl="1">
              <a:spcBef>
                <a:spcPts val="1800"/>
              </a:spcBef>
            </a:pPr>
            <a:r>
              <a:rPr lang="pl-PL" dirty="0" smtClean="0"/>
              <a:t>laureaci i finaliści olimpiad</a:t>
            </a:r>
          </a:p>
          <a:p>
            <a:pPr lvl="1">
              <a:spcBef>
                <a:spcPts val="1800"/>
              </a:spcBef>
            </a:pPr>
            <a:r>
              <a:rPr lang="pl-PL" dirty="0" smtClean="0"/>
              <a:t> uczniowie chorzy lub niepełnosprawni  czasowo.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856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7104" y="-201478"/>
            <a:ext cx="7886700" cy="1325563"/>
          </a:xfrm>
        </p:spPr>
        <p:txBody>
          <a:bodyPr/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471" y="756242"/>
            <a:ext cx="8880529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/>
              <a:t>Przewodniczący:</a:t>
            </a:r>
          </a:p>
          <a:p>
            <a:pPr>
              <a:buNone/>
            </a:pPr>
            <a:r>
              <a:rPr lang="pl-PL" dirty="0" smtClean="0"/>
              <a:t>	po upewnieniu się, że zdający otrzymali właściwe arkusze </a:t>
            </a:r>
            <a:br>
              <a:rPr lang="pl-PL" dirty="0" smtClean="0"/>
            </a:br>
            <a:r>
              <a:rPr lang="pl-PL" dirty="0" smtClean="0"/>
              <a:t>(i tablice na egzamin z matematyki, biologii, chemii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i  fizyki), zezwala na ich otwarcie i poleca sprawdzenie kompletności arkuszy, przypomina o:</a:t>
            </a:r>
          </a:p>
          <a:p>
            <a:pPr>
              <a:buNone/>
            </a:pPr>
            <a:r>
              <a:rPr lang="pl-PL" dirty="0" smtClean="0"/>
              <a:t>	- sposobie kodowania prac,</a:t>
            </a:r>
          </a:p>
          <a:p>
            <a:pPr>
              <a:buNone/>
            </a:pPr>
            <a:r>
              <a:rPr lang="pl-PL" dirty="0" smtClean="0"/>
              <a:t>	- obowiązku zapoznania się z instrukcją,</a:t>
            </a:r>
          </a:p>
          <a:p>
            <a:pPr marL="263525" indent="-263525">
              <a:buNone/>
            </a:pPr>
            <a:r>
              <a:rPr lang="pl-PL" dirty="0" smtClean="0"/>
              <a:t>	- obowiązku zaznaczania odpowiedzi do zadań       zamkniętych (matematyka – PP i języki obce) na kartach odpowiedzi,</a:t>
            </a:r>
          </a:p>
          <a:p>
            <a:pPr>
              <a:buNone/>
            </a:pPr>
            <a:r>
              <a:rPr lang="pl-PL" dirty="0" smtClean="0"/>
              <a:t>	- zasadach oddawania prac.</a:t>
            </a:r>
          </a:p>
          <a:p>
            <a:pPr>
              <a:buNone/>
            </a:pPr>
            <a:r>
              <a:rPr lang="pl-PL" dirty="0" smtClean="0"/>
              <a:t>	Po zakodowaniu arkuszy zapisuje godzinę rozpoczęcia            i zakończenia egzaminu.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342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672424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Sesja dodatkowa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3944" y="1596101"/>
            <a:ext cx="8529404" cy="37818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pl-PL" dirty="0" smtClean="0"/>
              <a:t>   Zdający lub jego rodzice (prawni opiekunowie) </a:t>
            </a:r>
            <a:r>
              <a:rPr lang="pl-PL" u="sng" dirty="0" smtClean="0"/>
              <a:t>najpóźniej w dniu, </a:t>
            </a:r>
            <a:r>
              <a:rPr lang="pl-PL" dirty="0" smtClean="0"/>
              <a:t>w którym odbywa się egzamin            z danego przedmiotu, składają do dyrektora macierzystej szkoły udokumentowany wniosek                 o umożliwienie przystąpienia do egzaminu w terminie dodatkowym.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752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501942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Sesja poprawkowa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47449" y="1182318"/>
            <a:ext cx="8529404" cy="53889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Warunki przystąpienia:</a:t>
            </a:r>
          </a:p>
          <a:p>
            <a:r>
              <a:rPr lang="pl-PL" dirty="0" smtClean="0"/>
              <a:t>absolwent przystąpił do wszystkich egzaminów obowiązkowych i żaden z nich nie został unieważniony;</a:t>
            </a:r>
          </a:p>
          <a:p>
            <a:r>
              <a:rPr lang="pl-PL" dirty="0" smtClean="0"/>
              <a:t>absolwent przystąpił przynajmniej do jednego egzaminu na poziomie rozszerzonym, w części pisemnej, i ten egzamin nie został unieważniony;</a:t>
            </a:r>
          </a:p>
          <a:p>
            <a:r>
              <a:rPr lang="pl-PL" dirty="0" smtClean="0"/>
              <a:t>absolwent nie zdał tylko jednego przedmiotu obowiązkowego;</a:t>
            </a:r>
          </a:p>
          <a:p>
            <a:r>
              <a:rPr lang="pl-PL" dirty="0" smtClean="0"/>
              <a:t>nie później niż do 7 lipca złoży pisemne oświadczenie</a:t>
            </a:r>
            <a:br>
              <a:rPr lang="pl-PL" dirty="0" smtClean="0"/>
            </a:br>
            <a:r>
              <a:rPr lang="pl-PL" dirty="0" smtClean="0"/>
              <a:t>o ponownym przystąpieniu do egzaminu.</a:t>
            </a:r>
          </a:p>
          <a:p>
            <a:pPr marL="514350" indent="-514350">
              <a:buAutoNum type="alphaLcPeriod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529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672424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Ogłoszenie wyników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31569" y="1639568"/>
            <a:ext cx="8529404" cy="471781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pl-PL" sz="2800" dirty="0" smtClean="0"/>
              <a:t>Termin: 30 czerwca</a:t>
            </a:r>
          </a:p>
          <a:p>
            <a:pPr lvl="1">
              <a:lnSpc>
                <a:spcPct val="150000"/>
              </a:lnSpc>
            </a:pPr>
            <a:r>
              <a:rPr lang="pl-PL" sz="2800" dirty="0" smtClean="0"/>
              <a:t>Wyniki w OBIEG-u</a:t>
            </a:r>
          </a:p>
          <a:p>
            <a:pPr lvl="1">
              <a:lnSpc>
                <a:spcPct val="150000"/>
              </a:lnSpc>
            </a:pPr>
            <a:r>
              <a:rPr lang="pl-PL" sz="2800" dirty="0" smtClean="0"/>
              <a:t>Hasła dla zdających</a:t>
            </a:r>
          </a:p>
          <a:p>
            <a:endParaRPr lang="pl-PL" dirty="0"/>
          </a:p>
        </p:txBody>
      </p:sp>
      <p:pic>
        <p:nvPicPr>
          <p:cNvPr id="6" name="Obraz 5" descr="bi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6271" y="1937288"/>
            <a:ext cx="3826312" cy="172930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851847" y="4060561"/>
            <a:ext cx="3115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http://www.dziennikwschodni.pl/</a:t>
            </a:r>
            <a:endParaRPr lang="pl-PL" sz="1000" dirty="0"/>
          </a:p>
        </p:txBody>
      </p:sp>
    </p:spTree>
    <p:extLst>
      <p:ext uri="{BB962C8B-B14F-4D97-AF65-F5344CB8AC3E}">
        <p14:creationId xmlns="" xmlns:p14="http://schemas.microsoft.com/office/powerpoint/2010/main" val="5412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365128"/>
            <a:ext cx="7906941" cy="1034181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Świadectwa dojrzałości</a:t>
            </a: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71406" y="1542617"/>
            <a:ext cx="3868340" cy="438583"/>
          </a:xfrm>
        </p:spPr>
        <p:txBody>
          <a:bodyPr/>
          <a:lstStyle/>
          <a:p>
            <a:pPr algn="ctr"/>
            <a:r>
              <a:rPr lang="pl-PL" dirty="0" smtClean="0"/>
              <a:t>„stara matura”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01442" y="1473345"/>
            <a:ext cx="3887391" cy="507855"/>
          </a:xfrm>
        </p:spPr>
        <p:txBody>
          <a:bodyPr/>
          <a:lstStyle/>
          <a:p>
            <a:pPr algn="ctr"/>
            <a:r>
              <a:rPr lang="pl-PL" dirty="0" smtClean="0"/>
              <a:t>„nowa matura”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2280481"/>
              </p:ext>
            </p:extLst>
          </p:nvPr>
        </p:nvGraphicFramePr>
        <p:xfrm>
          <a:off x="853775" y="2078183"/>
          <a:ext cx="3150188" cy="4453054"/>
        </p:xfrm>
        <a:graphic>
          <a:graphicData uri="http://schemas.openxmlformats.org/presentationml/2006/ole">
            <p:oleObj spid="_x0000_s1045" name="Acrobat Document" r:id="rId3" imgW="7557840" imgH="10683000" progId="AcroExch.Document.11">
              <p:embed/>
            </p:oleObj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9373812"/>
              </p:ext>
            </p:extLst>
          </p:nvPr>
        </p:nvGraphicFramePr>
        <p:xfrm>
          <a:off x="5112327" y="2086514"/>
          <a:ext cx="3131127" cy="4431004"/>
        </p:xfrm>
        <a:graphic>
          <a:graphicData uri="http://schemas.openxmlformats.org/presentationml/2006/ole">
            <p:oleObj spid="_x0000_s1046" name="Acrobat Document" r:id="rId4" imgW="7557840" imgH="10695960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026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4146" y="509692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Unieważnienia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endParaRPr lang="pl-PL" dirty="0"/>
          </a:p>
        </p:txBody>
      </p:sp>
      <p:pic>
        <p:nvPicPr>
          <p:cNvPr id="6" name="Obraz 5" descr="06c3mq8c4ocow480kc0wswwg0cs.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145" y="1256447"/>
            <a:ext cx="3882325" cy="263998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844299" y="3952068"/>
            <a:ext cx="2836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fot. Polskapresse</a:t>
            </a:r>
            <a:endParaRPr lang="pl-PL" sz="1000" dirty="0"/>
          </a:p>
        </p:txBody>
      </p:sp>
      <p:pic>
        <p:nvPicPr>
          <p:cNvPr id="9" name="Obraz 8" descr="519e4ea49ba27_g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451" y="3370250"/>
            <a:ext cx="3471620" cy="2399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42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6690" y="649176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Wglądy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1286358"/>
            <a:ext cx="8529404" cy="5339293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1. krok – analiza oceny </a:t>
            </a:r>
          </a:p>
          <a:p>
            <a:pPr>
              <a:buNone/>
            </a:pPr>
            <a:r>
              <a:rPr lang="pl-PL" dirty="0" smtClean="0"/>
              <a:t>         w OBIEG-u</a:t>
            </a:r>
          </a:p>
          <a:p>
            <a:pPr>
              <a:buNone/>
            </a:pPr>
            <a:r>
              <a:rPr lang="pl-PL" dirty="0" smtClean="0"/>
              <a:t>2. krok – złożenie wniosku</a:t>
            </a:r>
          </a:p>
          <a:p>
            <a:pPr>
              <a:buNone/>
            </a:pPr>
            <a:r>
              <a:rPr lang="pl-PL" dirty="0" smtClean="0"/>
              <a:t>          strona OKE</a:t>
            </a:r>
          </a:p>
          <a:p>
            <a:pPr>
              <a:buNone/>
            </a:pPr>
            <a:r>
              <a:rPr lang="pl-PL" dirty="0" smtClean="0"/>
              <a:t>3. krok – ustalenie terminu</a:t>
            </a:r>
          </a:p>
          <a:p>
            <a:pPr>
              <a:buNone/>
            </a:pPr>
            <a:r>
              <a:rPr lang="pl-PL" dirty="0" smtClean="0"/>
              <a:t>4. krok – wgląd</a:t>
            </a:r>
            <a:endParaRPr lang="pl-PL" dirty="0"/>
          </a:p>
        </p:txBody>
      </p:sp>
      <p:pic>
        <p:nvPicPr>
          <p:cNvPr id="6" name="Obraz 5" descr="target4996-0-klienta-wgląd-24910051.jpg"/>
          <p:cNvPicPr>
            <a:picLocks noChangeAspect="1"/>
          </p:cNvPicPr>
          <p:nvPr/>
        </p:nvPicPr>
        <p:blipFill>
          <a:blip r:embed="rId2" cstate="print"/>
          <a:srcRect b="42164"/>
          <a:stretch>
            <a:fillRect/>
          </a:stretch>
        </p:blipFill>
        <p:spPr>
          <a:xfrm>
            <a:off x="4575241" y="1779622"/>
            <a:ext cx="3902331" cy="25909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38427" y="3812584"/>
            <a:ext cx="3905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http://pl.dreamstime.com/</a:t>
            </a:r>
            <a:endParaRPr lang="pl-PL" sz="1000" dirty="0"/>
          </a:p>
        </p:txBody>
      </p:sp>
    </p:spTree>
    <p:extLst>
      <p:ext uri="{BB962C8B-B14F-4D97-AF65-F5344CB8AC3E}">
        <p14:creationId xmlns="" xmlns:p14="http://schemas.microsoft.com/office/powerpoint/2010/main" val="29906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32859" y="762000"/>
            <a:ext cx="2949178" cy="279861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</a:rPr>
              <a:t>Egzamin maturalny </a:t>
            </a:r>
            <a:r>
              <a:rPr lang="pl-PL" b="1" dirty="0" smtClean="0">
                <a:effectLst/>
              </a:rPr>
              <a:t>przeprowadzany</a:t>
            </a:r>
            <a:br>
              <a:rPr lang="pl-PL" b="1" dirty="0" smtClean="0">
                <a:effectLst/>
              </a:rPr>
            </a:br>
            <a:r>
              <a:rPr lang="pl-PL" b="1" dirty="0" smtClean="0">
                <a:effectLst/>
              </a:rPr>
              <a:t>na </a:t>
            </a:r>
            <a:r>
              <a:rPr lang="pl-PL" b="1" dirty="0">
                <a:effectLst/>
              </a:rPr>
              <a:t>podstawie standardów </a:t>
            </a:r>
            <a:r>
              <a:rPr lang="pl-PL" b="1" dirty="0" smtClean="0">
                <a:effectLst/>
              </a:rPr>
              <a:t>wymagań</a:t>
            </a:r>
            <a:r>
              <a:rPr lang="pl-PL" b="1" dirty="0">
                <a:effectLst/>
              </a:rPr>
              <a:t/>
            </a:r>
            <a:br>
              <a:rPr lang="pl-PL" b="1" dirty="0">
                <a:effectLst/>
              </a:rPr>
            </a:br>
            <a:endParaRPr lang="pl-PL" b="1" dirty="0"/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2510933"/>
              </p:ext>
            </p:extLst>
          </p:nvPr>
        </p:nvGraphicFramePr>
        <p:xfrm>
          <a:off x="3671457" y="609599"/>
          <a:ext cx="5209307" cy="533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9969"/>
                <a:gridCol w="1549302"/>
                <a:gridCol w="1330036"/>
              </a:tblGrid>
              <a:tr h="1345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Typ szkoły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Ostatni egzamin przeprowadzany w szkole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Egzamin organizowany do roku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498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Uzupełniające LO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2012/13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2017/18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1994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LO,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</a:rPr>
                        <a:t>LP,</a:t>
                      </a:r>
                      <a:endParaRPr lang="pl-PL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</a:rPr>
                        <a:t>Technikum</a:t>
                      </a:r>
                      <a:br>
                        <a:rPr lang="pl-PL" sz="2400" dirty="0" smtClean="0">
                          <a:effectLst/>
                        </a:rPr>
                      </a:br>
                      <a:r>
                        <a:rPr lang="pl-PL" sz="2400" dirty="0" smtClean="0">
                          <a:effectLst/>
                        </a:rPr>
                        <a:t>uzupełniające</a:t>
                      </a:r>
                      <a:br>
                        <a:rPr lang="pl-PL" sz="2400" dirty="0" smtClean="0">
                          <a:effectLst/>
                        </a:rPr>
                      </a:br>
                      <a:r>
                        <a:rPr lang="pl-PL" sz="2400" dirty="0" smtClean="0">
                          <a:effectLst/>
                        </a:rPr>
                        <a:t>dla </a:t>
                      </a:r>
                      <a:r>
                        <a:rPr lang="pl-PL" sz="2400" dirty="0">
                          <a:effectLst/>
                        </a:rPr>
                        <a:t>młodzieży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2013/14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2018/19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149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</a:rPr>
                        <a:t>Technikum, </a:t>
                      </a:r>
                      <a:endParaRPr lang="pl-PL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Technikum </a:t>
                      </a:r>
                      <a:r>
                        <a:rPr lang="pl-PL" sz="2400" dirty="0" smtClean="0">
                          <a:effectLst/>
                        </a:rPr>
                        <a:t>uzupełniające</a:t>
                      </a:r>
                      <a:br>
                        <a:rPr lang="pl-PL" sz="2400" dirty="0" smtClean="0">
                          <a:effectLst/>
                        </a:rPr>
                      </a:br>
                      <a:r>
                        <a:rPr lang="pl-PL" sz="2400" dirty="0" smtClean="0">
                          <a:effectLst/>
                        </a:rPr>
                        <a:t>dla </a:t>
                      </a:r>
                      <a:r>
                        <a:rPr lang="pl-PL" sz="2400" dirty="0">
                          <a:effectLst/>
                        </a:rPr>
                        <a:t>dorosłych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2014/15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2019/20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</a:tbl>
          </a:graphicData>
        </a:graphic>
      </p:graphicFrame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318655" y="3685309"/>
            <a:ext cx="3260364" cy="2646217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>
                <a:effectLst/>
              </a:rPr>
              <a:t>Dotyczy absolwentów, którzy:</a:t>
            </a:r>
          </a:p>
          <a:p>
            <a:r>
              <a:rPr lang="pl-PL" sz="2400" dirty="0">
                <a:effectLst/>
              </a:rPr>
              <a:t>- nie przystąpili </a:t>
            </a:r>
            <a:r>
              <a:rPr lang="pl-PL" sz="2400" dirty="0" smtClean="0">
                <a:effectLst/>
              </a:rPr>
              <a:t/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do egzaminu</a:t>
            </a:r>
            <a:endParaRPr lang="pl-PL" sz="2400" dirty="0">
              <a:effectLst/>
            </a:endParaRPr>
          </a:p>
          <a:p>
            <a:r>
              <a:rPr lang="pl-PL" sz="2400" dirty="0">
                <a:effectLst/>
              </a:rPr>
              <a:t>- nie zdali egzaminu</a:t>
            </a:r>
          </a:p>
          <a:p>
            <a:r>
              <a:rPr lang="pl-PL" sz="2400" dirty="0">
                <a:effectLst/>
              </a:rPr>
              <a:t>- chcą podwyższyć wyniki</a:t>
            </a:r>
          </a:p>
          <a:p>
            <a:r>
              <a:rPr lang="pl-PL" sz="2400" dirty="0">
                <a:effectLst/>
              </a:rPr>
              <a:t>- dobierają nowe </a:t>
            </a:r>
            <a:r>
              <a:rPr lang="pl-PL" sz="2000" dirty="0" smtClean="0">
                <a:effectLst/>
              </a:rPr>
              <a:t>przedmioty dodatkowe</a:t>
            </a:r>
            <a:r>
              <a:rPr lang="pl-PL" sz="2000" dirty="0">
                <a:effectLst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693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83633" y="365128"/>
            <a:ext cx="7886700" cy="1325563"/>
          </a:xfrm>
        </p:spPr>
        <p:txBody>
          <a:bodyPr/>
          <a:lstStyle/>
          <a:p>
            <a:r>
              <a:rPr lang="pl-PL" sz="3600" b="1" dirty="0">
                <a:effectLst/>
              </a:rPr>
              <a:t>Egzamin maturalny przeprowadzany</a:t>
            </a:r>
            <a:br>
              <a:rPr lang="pl-PL" sz="3600" b="1" dirty="0">
                <a:effectLst/>
              </a:rPr>
            </a:br>
            <a:r>
              <a:rPr lang="pl-PL" sz="3600" b="1" dirty="0">
                <a:effectLst/>
              </a:rPr>
              <a:t>na podstawie standardów </a:t>
            </a:r>
            <a:r>
              <a:rPr lang="pl-PL" sz="3600" b="1" dirty="0" smtClean="0">
                <a:effectLst/>
              </a:rPr>
              <a:t>wymagań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56358" y="2000251"/>
            <a:ext cx="7886700" cy="4351338"/>
          </a:xfrm>
        </p:spPr>
        <p:txBody>
          <a:bodyPr/>
          <a:lstStyle/>
          <a:p>
            <a:r>
              <a:rPr lang="pl-PL" dirty="0">
                <a:effectLst/>
              </a:rPr>
              <a:t>Absolwent, który nie zdał </a:t>
            </a:r>
            <a:r>
              <a:rPr lang="pl-PL" dirty="0" smtClean="0">
                <a:effectLst/>
              </a:rPr>
              <a:t>egzaminu, </a:t>
            </a:r>
            <a:r>
              <a:rPr lang="pl-PL" dirty="0">
                <a:effectLst/>
              </a:rPr>
              <a:t>może przystąpić do tego egzaminu w okresie </a:t>
            </a:r>
            <a:r>
              <a:rPr lang="pl-PL" b="1" dirty="0">
                <a:effectLst/>
              </a:rPr>
              <a:t>pięciu </a:t>
            </a:r>
            <a:r>
              <a:rPr lang="pl-PL" b="1" dirty="0" smtClean="0">
                <a:effectLst/>
              </a:rPr>
              <a:t>lat, </a:t>
            </a:r>
            <a:r>
              <a:rPr lang="pl-PL" dirty="0">
                <a:effectLst/>
              </a:rPr>
              <a:t>licząc od października roku, w którym po raz pierwszy przystąpił do </a:t>
            </a:r>
            <a:r>
              <a:rPr lang="pl-PL" dirty="0" smtClean="0">
                <a:effectLst/>
              </a:rPr>
              <a:t>egzaminu, </a:t>
            </a:r>
            <a:r>
              <a:rPr lang="pl-PL" b="1" dirty="0">
                <a:effectLst/>
              </a:rPr>
              <a:t>nie dłużej jednak niż w terminie określonym w kolumnie 3. dla danego typu szkoły.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25102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959373"/>
            <a:ext cx="7274255" cy="5645554"/>
          </a:xfrm>
        </p:spPr>
      </p:pic>
      <p:pic>
        <p:nvPicPr>
          <p:cNvPr id="2050" name="Picture 2" descr="C:\Users\Lech\Desktop\Strona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8" y="-49608"/>
            <a:ext cx="7331905" cy="1003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14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215224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59" t="14774" r="75098" b="8842"/>
          <a:stretch>
            <a:fillRect/>
          </a:stretch>
        </p:blipFill>
        <p:spPr bwMode="auto">
          <a:xfrm>
            <a:off x="6248399" y="740228"/>
            <a:ext cx="1371601" cy="1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850572" y="1447800"/>
            <a:ext cx="273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Załącznik L_1a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013858" y="3211286"/>
            <a:ext cx="273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Załącznik L_1b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11835" y="5083629"/>
            <a:ext cx="273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Załącznik T_1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 l="10000" t="15488" r="70546" b="4916"/>
          <a:stretch>
            <a:fillRect/>
          </a:stretch>
        </p:blipFill>
        <p:spPr bwMode="auto">
          <a:xfrm>
            <a:off x="6252883" y="2655749"/>
            <a:ext cx="1358152" cy="187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 l="10045" t="15051" r="70182" b="5084"/>
          <a:stretch>
            <a:fillRect/>
          </a:stretch>
        </p:blipFill>
        <p:spPr bwMode="auto">
          <a:xfrm>
            <a:off x="6234548" y="4613565"/>
            <a:ext cx="1389954" cy="189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17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3210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735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423042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	Istotny zapis w procedurach: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„Osoba składająca deklarację wstępną i/lub ostateczną otrzymuje od dyrektora szkoły jej kopię</a:t>
            </a:r>
            <a:br>
              <a:rPr lang="pl-PL" dirty="0" smtClean="0"/>
            </a:br>
            <a:r>
              <a:rPr lang="pl-PL" dirty="0" smtClean="0"/>
              <a:t>wraz z potwierdzeniem przyjęcia”.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6" name="Obraz 5" descr="kopiow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6785" y="3295651"/>
            <a:ext cx="2234115" cy="149406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966785" y="4936576"/>
            <a:ext cx="2634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http://sshadee.uchwycone-chwile.pl/</a:t>
            </a:r>
            <a:endParaRPr lang="pl-PL" sz="1000" dirty="0"/>
          </a:p>
        </p:txBody>
      </p:sp>
    </p:spTree>
    <p:extLst>
      <p:ext uri="{BB962C8B-B14F-4D97-AF65-F5344CB8AC3E}">
        <p14:creationId xmlns="" xmlns:p14="http://schemas.microsoft.com/office/powerpoint/2010/main" val="4153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4794" y="409187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	Przypomnienie: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dirty="0" smtClean="0"/>
              <a:t>  Wybór przedmiotów na egzaminie maturalnym nie zależy od typu szkoły, do której uczęszcza uczeń,</a:t>
            </a:r>
            <a:br>
              <a:rPr lang="pl-PL" dirty="0" smtClean="0"/>
            </a:br>
            <a:r>
              <a:rPr lang="pl-PL" dirty="0" smtClean="0"/>
              <a:t>ani od przedmiotów, których uczy się w szkole  </a:t>
            </a:r>
          </a:p>
          <a:p>
            <a:pPr>
              <a:buNone/>
            </a:pPr>
            <a:r>
              <a:rPr lang="pl-PL" dirty="0" smtClean="0"/>
              <a:t>   (nie zależy zatem od wyboru przedmiotów,</a:t>
            </a:r>
            <a:br>
              <a:rPr lang="pl-PL" dirty="0" smtClean="0"/>
            </a:br>
            <a:r>
              <a:rPr lang="pl-PL" dirty="0" smtClean="0"/>
              <a:t>które realizował na poziomie rozszerzonym).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dirty="0" smtClean="0"/>
              <a:t>   Uczeń może zdeklarować zdawanie egzaminu z języka obcego nowożytnego na poziomie dwujęzycznym, pomimo że nie realizował takiego programu nauczania w szkole (nie dotyczy zdających „po staremu”).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36430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215224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	Wniosek do dyrektora OKE o umożliwienie zdawania egzaminu w szkole innej niż macierzysta.</a:t>
            </a:r>
          </a:p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	Skierowanie do innej szkoły.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Miejsce przechowywania dokumentacji.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Nowa szkoła macierzysta.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6" name="Obraz 5" descr="przeprowad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9635" y="4405312"/>
            <a:ext cx="3306536" cy="145997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5010" y="5889171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http://25-godzina.blogspot.com/</a:t>
            </a:r>
            <a:endParaRPr lang="pl-PL" sz="1000" dirty="0"/>
          </a:p>
        </p:txBody>
      </p:sp>
    </p:spTree>
    <p:extLst>
      <p:ext uri="{BB962C8B-B14F-4D97-AF65-F5344CB8AC3E}">
        <p14:creationId xmlns="" xmlns:p14="http://schemas.microsoft.com/office/powerpoint/2010/main" val="32434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367628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Złożenie zamówienia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6878" y="2036618"/>
            <a:ext cx="7886700" cy="3628716"/>
          </a:xfrm>
        </p:spPr>
        <p:txBody>
          <a:bodyPr/>
          <a:lstStyle/>
          <a:p>
            <a:r>
              <a:rPr lang="pl-PL" dirty="0" smtClean="0"/>
              <a:t>Termin: 15 lutego 2015</a:t>
            </a:r>
          </a:p>
          <a:p>
            <a:pPr marL="0" indent="0">
              <a:buNone/>
            </a:pPr>
            <a:r>
              <a:rPr lang="pl-PL" dirty="0" smtClean="0"/>
              <a:t>  </a:t>
            </a:r>
          </a:p>
          <a:p>
            <a:r>
              <a:rPr lang="pl-PL" dirty="0" smtClean="0"/>
              <a:t>Weryfikacja danych w bazie OKE</a:t>
            </a:r>
            <a:endParaRPr lang="pl-PL" dirty="0"/>
          </a:p>
        </p:txBody>
      </p:sp>
      <p:pic>
        <p:nvPicPr>
          <p:cNvPr id="5" name="Obraz 4" descr="jak_kupowac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8068" y="2264030"/>
            <a:ext cx="1238250" cy="139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5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</TotalTime>
  <Words>1045</Words>
  <Application>Microsoft Office PowerPoint</Application>
  <PresentationFormat>Pokaz na ekranie (4:3)</PresentationFormat>
  <Paragraphs>308</Paragraphs>
  <Slides>51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4" baseType="lpstr">
      <vt:lpstr>Motyw pakietu Office</vt:lpstr>
      <vt:lpstr>1_Motyw pakietu Office</vt:lpstr>
      <vt:lpstr>Acrobat Document</vt:lpstr>
      <vt:lpstr>Do matury 2015 dzień po dniu</vt:lpstr>
      <vt:lpstr>Ramowy kalendarz egzaminacyjny</vt:lpstr>
      <vt:lpstr>Dostosowania warunków egzaminu</vt:lpstr>
      <vt:lpstr>Deklaracje maturzystów</vt:lpstr>
      <vt:lpstr>Deklaracje maturzystów</vt:lpstr>
      <vt:lpstr>Deklaracje maturzystów</vt:lpstr>
      <vt:lpstr>Deklaracje maturzystów</vt:lpstr>
      <vt:lpstr>Deklaracje maturzystów</vt:lpstr>
      <vt:lpstr>Złożenie zamówienia</vt:lpstr>
      <vt:lpstr>Złożenie zamówienia</vt:lpstr>
      <vt:lpstr>Wewnątrzszkolna instrukcja przeprowadzania egzaminu</vt:lpstr>
      <vt:lpstr>Szkolny harmonogram</vt:lpstr>
      <vt:lpstr>Inne działania dyrektora w terminie do 4 marca 2015</vt:lpstr>
      <vt:lpstr>Egzaminy ustne</vt:lpstr>
      <vt:lpstr>Egzamin ustny z języka polskiego</vt:lpstr>
      <vt:lpstr>Organizacja części ustnej egzaminu</vt:lpstr>
      <vt:lpstr>Przekazanie zadań do szkół</vt:lpstr>
      <vt:lpstr>Zabezpieczenie plików</vt:lpstr>
      <vt:lpstr>Przygotowanie części ustnej</vt:lpstr>
      <vt:lpstr>Obowiązki osoby odpowiedzialnej za przygotowanie komputerów</vt:lpstr>
      <vt:lpstr>Udostępnienie zadań lub haseł</vt:lpstr>
      <vt:lpstr>Losowanie zadań</vt:lpstr>
      <vt:lpstr>Dokumentacja części ustnej egzaminu</vt:lpstr>
      <vt:lpstr>Slajd 24</vt:lpstr>
      <vt:lpstr>Slajd 25</vt:lpstr>
      <vt:lpstr>Slajd 26</vt:lpstr>
      <vt:lpstr>Slajd 27</vt:lpstr>
      <vt:lpstr>Szkolenie zespołu przedmiotowego</vt:lpstr>
      <vt:lpstr>MOODLE</vt:lpstr>
      <vt:lpstr>MOODLE</vt:lpstr>
      <vt:lpstr>Egzaminy ustne z języków obcych nowożytnych</vt:lpstr>
      <vt:lpstr>Egzaminy pisemne</vt:lpstr>
      <vt:lpstr>Egzaminy w części pisemnej</vt:lpstr>
      <vt:lpstr>Część pisemna egzaminu</vt:lpstr>
      <vt:lpstr>Część pisemna egzaminu</vt:lpstr>
      <vt:lpstr>Przydział sal na języki obce</vt:lpstr>
      <vt:lpstr>Zespoły nadzorujące</vt:lpstr>
      <vt:lpstr>Zespoły nadzorujące</vt:lpstr>
      <vt:lpstr>Zespoły nadzorujące</vt:lpstr>
      <vt:lpstr>Zespoły nadzorujące</vt:lpstr>
      <vt:lpstr>Sesja dodatkowa</vt:lpstr>
      <vt:lpstr>Sesja poprawkowa</vt:lpstr>
      <vt:lpstr>Ogłoszenie wyników</vt:lpstr>
      <vt:lpstr>Świadectwa dojrzałości</vt:lpstr>
      <vt:lpstr>Unieważnienia</vt:lpstr>
      <vt:lpstr> Wglądy</vt:lpstr>
      <vt:lpstr>Egzamin maturalny przeprowadzany na podstawie standardów wymagań </vt:lpstr>
      <vt:lpstr>Egzamin maturalny przeprowadzany na podstawie standardów wymagań</vt:lpstr>
      <vt:lpstr>Slajd 49</vt:lpstr>
      <vt:lpstr>Slajd 50</vt:lpstr>
      <vt:lpstr>Dziękujemy za uwagę</vt:lpstr>
    </vt:vector>
  </TitlesOfParts>
  <Company>Okręgowa Komisja Egzaminacyjna w Krakowie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Bodziarczyk</dc:creator>
  <cp:lastModifiedBy>piotrl</cp:lastModifiedBy>
  <cp:revision>90</cp:revision>
  <dcterms:created xsi:type="dcterms:W3CDTF">2014-12-03T08:24:24Z</dcterms:created>
  <dcterms:modified xsi:type="dcterms:W3CDTF">2015-02-02T09:24:14Z</dcterms:modified>
</cp:coreProperties>
</file>