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467" r:id="rId2"/>
    <p:sldId id="468" r:id="rId3"/>
    <p:sldId id="469" r:id="rId4"/>
    <p:sldId id="470" r:id="rId5"/>
    <p:sldId id="471" r:id="rId6"/>
    <p:sldId id="472" r:id="rId7"/>
    <p:sldId id="473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483" r:id="rId18"/>
    <p:sldId id="484" r:id="rId19"/>
    <p:sldId id="485" r:id="rId20"/>
    <p:sldId id="486" r:id="rId21"/>
    <p:sldId id="487" r:id="rId22"/>
    <p:sldId id="488" r:id="rId23"/>
    <p:sldId id="489" r:id="rId24"/>
    <p:sldId id="33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99CCFF"/>
    <a:srgbClr val="99FF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Styl jasny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4" d="100"/>
        <a:sy n="7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13D8A-C425-4BAA-AEAD-1B3095D7BB81}" type="datetimeFigureOut">
              <a:rPr lang="pl-PL" smtClean="0"/>
              <a:t>2017-04-20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D8D60-A8B1-477C-8D84-4B7B75FD85D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7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smtClean="0"/>
              <a:t>Zgodnie z roporzadzeniem w sprawie warunków i sposobów oceniania, klasyfikowania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2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8D60-A8B1-477C-8D84-4B7B75FD85D7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530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CC723B-EE03-435E-A767-D002A6A505F2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5100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6612E754-CC83-44BD-8589-9250A5149A7D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8787" y="640565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32" name="Obraz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130" y="348589"/>
            <a:ext cx="3809363" cy="98329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4087" y="2336931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EC26623-486B-4C28-9BC1-22C2C3A9A027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600" y="6382039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" y="6389877"/>
            <a:ext cx="1790789" cy="46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9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BDFA013C-9B55-42B5-B08C-87C7412E4DE9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27785" y="6492875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9" y="64193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80316"/>
            <a:ext cx="10364451" cy="78439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F54D2868-2658-4884-9030-650847209FFA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8226" y="6323528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211" y="49192"/>
            <a:ext cx="1790789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01622EBC-5E1D-469D-9054-9B404E04BFAF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03720" y="6354330"/>
            <a:ext cx="764215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0" y="479754"/>
            <a:ext cx="4372321" cy="12588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3906982"/>
            <a:ext cx="5666509" cy="2951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/>
          <a:lstStyle/>
          <a:p>
            <a:fld id="{4B6A824C-58D2-4F1B-8079-0EF534633606}" type="datetime1">
              <a:rPr lang="en-US" smtClean="0"/>
              <a:t>4/20/2017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016">
            <a:off x="169930" y="6274967"/>
            <a:ext cx="1092497" cy="46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241" y="584685"/>
            <a:ext cx="4492242" cy="1258827"/>
          </a:xfrm>
          <a:prstGeom prst="rect">
            <a:avLst/>
          </a:prstGeom>
        </p:spPr>
      </p:pic>
      <p:sp>
        <p:nvSpPr>
          <p:cNvPr id="12" name="Tytuł 1"/>
          <p:cNvSpPr>
            <a:spLocks noGrp="1"/>
          </p:cNvSpPr>
          <p:nvPr>
            <p:ph type="ctrTitle"/>
          </p:nvPr>
        </p:nvSpPr>
        <p:spPr>
          <a:xfrm>
            <a:off x="1524000" y="2168860"/>
            <a:ext cx="9144000" cy="1571096"/>
          </a:xfrm>
        </p:spPr>
        <p:txBody>
          <a:bodyPr anchor="b">
            <a:normAutofit/>
          </a:bodyPr>
          <a:lstStyle>
            <a:lvl1pPr algn="ctr">
              <a:defRPr sz="5000">
                <a:solidFill>
                  <a:schemeClr val="accent2"/>
                </a:solidFill>
                <a:effectLst>
                  <a:glow rad="76200">
                    <a:schemeClr val="bg1">
                      <a:alpha val="35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13" name="Podtytuł 2"/>
          <p:cNvSpPr>
            <a:spLocks noGrp="1"/>
          </p:cNvSpPr>
          <p:nvPr>
            <p:ph type="subTitle" idx="1"/>
          </p:nvPr>
        </p:nvSpPr>
        <p:spPr>
          <a:xfrm>
            <a:off x="1524000" y="3897053"/>
            <a:ext cx="9144000" cy="1032933"/>
          </a:xfrm>
          <a:noFill/>
          <a:effectLst>
            <a:glow rad="228600">
              <a:schemeClr val="bg1"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  <a:effectLst>
                  <a:glow rad="76200">
                    <a:schemeClr val="bg1">
                      <a:lumMod val="95000"/>
                      <a:alpha val="57000"/>
                    </a:schemeClr>
                  </a:glo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1122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438636"/>
            <a:ext cx="10364451" cy="895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1618938"/>
            <a:ext cx="10364452" cy="487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7785" y="64928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54" r:id="rId4"/>
    <p:sldLayoutId id="2147483655" r:id="rId5"/>
    <p:sldLayoutId id="2147483661" r:id="rId6"/>
    <p:sldLayoutId id="2147483668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rgbClr val="002060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none" baseline="0">
          <a:solidFill>
            <a:srgbClr val="002060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2060"/>
                </a:solidFill>
              </a:rPr>
              <a:t>Szkolenie PZN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6" name="Podtytuł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Sesja czerwiec – lipiec 2017 r.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4294967295"/>
          </p:nvPr>
        </p:nvSpPr>
        <p:spPr>
          <a:xfrm>
            <a:off x="11428413" y="6492875"/>
            <a:ext cx="76358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9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Zakodowana Karta oceny</a:t>
            </a:r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12" name="Prostokąt 11"/>
          <p:cNvSpPr/>
          <p:nvPr/>
        </p:nvSpPr>
        <p:spPr>
          <a:xfrm>
            <a:off x="8004212" y="3825044"/>
            <a:ext cx="972108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22" y="1562166"/>
            <a:ext cx="9486477" cy="404824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693402" y="2476945"/>
            <a:ext cx="3732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8 </a:t>
            </a:r>
            <a:r>
              <a:rPr lang="pl-PL" sz="2800" b="1" dirty="0" smtClean="0"/>
              <a:t> 6  </a:t>
            </a:r>
            <a:r>
              <a:rPr lang="pl-PL" sz="2800" b="1" dirty="0"/>
              <a:t>0 2 </a:t>
            </a:r>
            <a:r>
              <a:rPr lang="pl-PL" sz="2800" b="1" dirty="0" smtClean="0"/>
              <a:t>2 </a:t>
            </a:r>
            <a:r>
              <a:rPr lang="pl-PL" sz="2800" b="1" dirty="0"/>
              <a:t>4 1  0 1 5 9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9650352" y="2528765"/>
            <a:ext cx="1070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0  0  1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225888" y="317697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     0  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395700" y="3717033"/>
            <a:ext cx="900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 0  1</a:t>
            </a:r>
          </a:p>
        </p:txBody>
      </p:sp>
      <p:pic>
        <p:nvPicPr>
          <p:cNvPr id="10" name="Picture 2" descr="karta_odpowiedzi2ako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6720" y="3321638"/>
            <a:ext cx="2874059" cy="104411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7" name="pole tekstowe 16"/>
          <p:cNvSpPr txBox="1"/>
          <p:nvPr/>
        </p:nvSpPr>
        <p:spPr>
          <a:xfrm>
            <a:off x="3221164" y="6937437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/>
              <a:t> 0  1</a:t>
            </a:r>
            <a:endParaRPr lang="pl-PL" b="1" dirty="0"/>
          </a:p>
        </p:txBody>
      </p:sp>
      <p:sp>
        <p:nvSpPr>
          <p:cNvPr id="19" name="Prostokąt 18"/>
          <p:cNvSpPr/>
          <p:nvPr/>
        </p:nvSpPr>
        <p:spPr>
          <a:xfrm>
            <a:off x="7109596" y="7297477"/>
            <a:ext cx="936104" cy="2520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0" name="Łącznik prosty 19"/>
          <p:cNvCxnSpPr/>
          <p:nvPr/>
        </p:nvCxnSpPr>
        <p:spPr>
          <a:xfrm>
            <a:off x="3867085" y="2745793"/>
            <a:ext cx="3126387" cy="0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3693402" y="2152207"/>
            <a:ext cx="358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8 6  0 2  2  4  1  0 1  5  7</a:t>
            </a:r>
          </a:p>
        </p:txBody>
      </p:sp>
      <p:cxnSp>
        <p:nvCxnSpPr>
          <p:cNvPr id="22" name="Łącznik prosty 21"/>
          <p:cNvCxnSpPr/>
          <p:nvPr/>
        </p:nvCxnSpPr>
        <p:spPr>
          <a:xfrm>
            <a:off x="4345672" y="3384626"/>
            <a:ext cx="936104" cy="4646"/>
          </a:xfrm>
          <a:prstGeom prst="line">
            <a:avLst/>
          </a:prstGeom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ole tekstowe 22"/>
          <p:cNvSpPr txBox="1"/>
          <p:nvPr/>
        </p:nvSpPr>
        <p:spPr>
          <a:xfrm>
            <a:off x="5430279" y="3195536"/>
            <a:ext cx="120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S .  0 2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7277100" y="3825044"/>
            <a:ext cx="3126387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/>
          <p:cNvCxnSpPr/>
          <p:nvPr/>
        </p:nvCxnSpPr>
        <p:spPr>
          <a:xfrm>
            <a:off x="7277100" y="4365754"/>
            <a:ext cx="3126387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e tekstowe 24"/>
          <p:cNvSpPr txBox="1"/>
          <p:nvPr/>
        </p:nvSpPr>
        <p:spPr>
          <a:xfrm>
            <a:off x="7124688" y="4574524"/>
            <a:ext cx="3583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8 6  0 2  2  4  1  0 1  5  </a:t>
            </a:r>
            <a:r>
              <a:rPr lang="pl-PL" sz="2400" b="1" dirty="0" smtClean="0"/>
              <a:t>9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078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26640" y="3014657"/>
            <a:ext cx="7085959" cy="33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434" y="215264"/>
            <a:ext cx="10935325" cy="78439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 </a:t>
            </a:r>
            <a:r>
              <a:rPr lang="pl-PL" dirty="0"/>
              <a:t>zakodowaniu Kart </a:t>
            </a:r>
            <a:r>
              <a:rPr lang="pl-PL" dirty="0" smtClean="0"/>
              <a:t>oceny – część praktyczna </a:t>
            </a:r>
            <a:r>
              <a:rPr lang="pl-PL" dirty="0" smtClean="0">
                <a:solidFill>
                  <a:srgbClr val="C00000"/>
                </a:solidFill>
              </a:rPr>
              <a:t>Model </a:t>
            </a:r>
            <a:r>
              <a:rPr lang="pl-PL" dirty="0">
                <a:solidFill>
                  <a:srgbClr val="C00000"/>
                </a:solidFill>
              </a:rPr>
              <a:t>w i </a:t>
            </a:r>
            <a:r>
              <a:rPr lang="pl-PL" dirty="0" err="1">
                <a:solidFill>
                  <a:srgbClr val="C00000"/>
                </a:solidFill>
              </a:rPr>
              <a:t>wk</a:t>
            </a:r>
            <a:r>
              <a:rPr lang="pl-PL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>
          <a:xfrm>
            <a:off x="11030958" y="6323528"/>
            <a:ext cx="764215" cy="365125"/>
          </a:xfrm>
        </p:spPr>
        <p:txBody>
          <a:bodyPr/>
          <a:lstStyle/>
          <a:p>
            <a:pPr>
              <a:defRPr/>
            </a:pPr>
            <a:fld id="{2CD506AE-BC8D-47B2-B8EB-BB270348506E}" type="slidenum">
              <a:rPr lang="pl-PL" smtClean="0"/>
              <a:pPr>
                <a:defRPr/>
              </a:pPr>
              <a:t>11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81126" y="972364"/>
            <a:ext cx="11131473" cy="2937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 smtClean="0"/>
              <a:t>Przewodniczący </a:t>
            </a:r>
            <a:r>
              <a:rPr lang="pl-PL" sz="2400" dirty="0"/>
              <a:t>ZN:</a:t>
            </a:r>
          </a:p>
          <a:p>
            <a:r>
              <a:rPr lang="pl-PL" dirty="0"/>
              <a:t>zbiera od zdających Karty oceny sprawdzając  poprawność kodowania</a:t>
            </a:r>
          </a:p>
          <a:p>
            <a:r>
              <a:rPr lang="pl-PL" dirty="0"/>
              <a:t>przekazuje egzaminatorom </a:t>
            </a:r>
            <a:r>
              <a:rPr lang="pl-PL" dirty="0" smtClean="0"/>
              <a:t>Zasady </a:t>
            </a:r>
            <a:r>
              <a:rPr lang="pl-PL" dirty="0"/>
              <a:t>oceniania oraz zakodowane  Karty oceny</a:t>
            </a:r>
          </a:p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poleca egzaminatorom wypełnienie pierwszej strony </a:t>
            </a:r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Zasad </a:t>
            </a:r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oceniania i sprawdza poprawność wpisów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1" t="34954" r="10553" b="6297"/>
          <a:stretch/>
        </p:blipFill>
        <p:spPr>
          <a:xfrm>
            <a:off x="455934" y="3094074"/>
            <a:ext cx="7188841" cy="3574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002" y="1008881"/>
            <a:ext cx="3095289" cy="1370181"/>
          </a:xfrm>
          <a:prstGeom prst="rect">
            <a:avLst/>
          </a:prstGeom>
        </p:spPr>
      </p:pic>
      <p:grpSp>
        <p:nvGrpSpPr>
          <p:cNvPr id="20" name="Grupa 19"/>
          <p:cNvGrpSpPr/>
          <p:nvPr/>
        </p:nvGrpSpPr>
        <p:grpSpPr>
          <a:xfrm>
            <a:off x="4760080" y="1125415"/>
            <a:ext cx="7431920" cy="3908940"/>
            <a:chOff x="4760080" y="1125415"/>
            <a:chExt cx="7431920" cy="3908940"/>
          </a:xfrm>
        </p:grpSpPr>
        <p:sp>
          <p:nvSpPr>
            <p:cNvPr id="16" name="Elipsa 15"/>
            <p:cNvSpPr/>
            <p:nvPr/>
          </p:nvSpPr>
          <p:spPr>
            <a:xfrm>
              <a:off x="9483969" y="1125415"/>
              <a:ext cx="2708031" cy="5685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Elipsa 16"/>
            <p:cNvSpPr/>
            <p:nvPr/>
          </p:nvSpPr>
          <p:spPr>
            <a:xfrm>
              <a:off x="4760080" y="4465799"/>
              <a:ext cx="2708031" cy="56855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cxnSp>
          <p:nvCxnSpPr>
            <p:cNvPr id="19" name="Łącznik prosty ze strzałką 18"/>
            <p:cNvCxnSpPr/>
            <p:nvPr/>
          </p:nvCxnSpPr>
          <p:spPr>
            <a:xfrm flipH="1">
              <a:off x="6346862" y="1547446"/>
              <a:ext cx="3137107" cy="27900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059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 zakończeniu czynności organizacyjnych</a:t>
            </a:r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263236" y="1025316"/>
            <a:ext cx="11679382" cy="77577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dirty="0" smtClean="0"/>
              <a:t>Przewodniczący </a:t>
            </a:r>
            <a:r>
              <a:rPr lang="pl-PL" sz="2800" dirty="0"/>
              <a:t>lub członek ZN ogłasza i zapisuje w widocznym miejscu </a:t>
            </a:r>
          </a:p>
        </p:txBody>
      </p:sp>
      <p:pic>
        <p:nvPicPr>
          <p:cNvPr id="8" name="Obraz 7" descr="images11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" y="1573327"/>
            <a:ext cx="2232248" cy="223224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244646" y="2152460"/>
          <a:ext cx="8128000" cy="330622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4212"/>
                <a:gridCol w="5193788"/>
              </a:tblGrid>
              <a:tr h="51461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CZĘŚĆ PISEMNA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CZĘŚĆ PRAKTYCZNA</a:t>
                      </a:r>
                    </a:p>
                  </a:txBody>
                  <a:tcPr/>
                </a:tc>
              </a:tr>
              <a:tr h="2791613">
                <a:tc>
                  <a:txBody>
                    <a:bodyPr/>
                    <a:lstStyle/>
                    <a:p>
                      <a:pPr marL="179388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1. godzinę  rozpoczęcia </a:t>
                      </a:r>
                      <a:br>
                        <a:rPr lang="pl-PL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i zakończenia egzaminu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pl-PL" dirty="0" smtClean="0"/>
                        <a:t>czas, przeznaczony na zapoznanie się przez zdających ze stanowiskiem i z materiałami egzaminacyjnymi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pl-PL" sz="1600" dirty="0" smtClean="0"/>
                    </a:p>
                    <a:p>
                      <a:pPr marL="263525" marR="0" lvl="0" indent="-2635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>
                          <a:solidFill>
                            <a:schemeClr val="tx1"/>
                          </a:solidFill>
                        </a:rPr>
                        <a:t>2. godzinę  rozpoczęcia i zakończenia egzaminu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b="1" dirty="0" smtClean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5663072" y="3451631"/>
            <a:ext cx="42155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 minut </a:t>
            </a:r>
            <a:br>
              <a:rPr lang="pl-PL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000" b="0" cap="none" spc="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które nie wlicza się do czasu egzaminu</a:t>
            </a:r>
            <a:endParaRPr lang="pl-PL" sz="2000" b="0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640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Podczas egzaminu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710648" y="929012"/>
            <a:ext cx="10363200" cy="4954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Zdający powinni: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pracować samodzielnie przestrzegając przepisów bhp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korzystać wyłącznie z materiałów, sprzętu znajdujących się na stanowisku egzaminacyjnym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nie porozumiewać się między sobą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przez podniesienie ręki zgłaszać między innymi: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rezygnację ze zdawania egzaminu lub wcześniejsze zakończenie egzaminu,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oceny rezultatu ‎pośredniego, jeżeli taki rezultat występuje w zadaniu egzaminacyjnym,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gotowość do podłączenia zasilania, wykonania określonych </a:t>
            </a:r>
            <a:r>
              <a:rPr lang="pl-PL" sz="2000" dirty="0" smtClean="0"/>
              <a:t>w </a:t>
            </a:r>
            <a:r>
              <a:rPr lang="pl-PL" sz="2000" dirty="0"/>
              <a:t>zadaniu działań, itp.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12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623454" y="1198852"/>
            <a:ext cx="10848110" cy="1585912"/>
          </a:xfrm>
        </p:spPr>
        <p:txBody>
          <a:bodyPr>
            <a:noAutofit/>
          </a:bodyPr>
          <a:lstStyle/>
          <a:p>
            <a:pPr marL="131763" indent="0">
              <a:spcBef>
                <a:spcPts val="800"/>
              </a:spcBef>
              <a:buNone/>
            </a:pPr>
            <a:r>
              <a:rPr lang="pl-PL" dirty="0" smtClean="0"/>
              <a:t>Przewodniczący </a:t>
            </a:r>
            <a:r>
              <a:rPr lang="pl-PL" dirty="0"/>
              <a:t>ZN reaguje na zgłoszenia </a:t>
            </a:r>
            <a:r>
              <a:rPr lang="pl-PL" dirty="0" smtClean="0"/>
              <a:t>zdających:</a:t>
            </a:r>
          </a:p>
          <a:p>
            <a:pPr marL="401638" indent="-269875">
              <a:spcBef>
                <a:spcPts val="800"/>
              </a:spcBef>
            </a:pPr>
            <a:r>
              <a:rPr lang="pl-PL" sz="2400" dirty="0"/>
              <a:t>w uzasadnionych przypadkach zezwala zdającemu na opuszczenie sali ‎egzaminacyjnej, przy czym nie może się on kontaktować z innymi osobami, </a:t>
            </a:r>
            <a:br>
              <a:rPr lang="pl-PL" sz="2400" dirty="0"/>
            </a:br>
            <a:r>
              <a:rPr lang="pl-PL" sz="2400" dirty="0"/>
              <a:t>z wyjątkiem ‎osób udzielających pomocy medycznej</a:t>
            </a:r>
          </a:p>
          <a:p>
            <a:pPr marL="401638" indent="-269875">
              <a:spcBef>
                <a:spcPts val="800"/>
              </a:spcBef>
            </a:pPr>
            <a:r>
              <a:rPr lang="pl-PL" sz="2400" dirty="0"/>
              <a:t>w przypadku zgłoszenia przez zdającego rezygnacji </a:t>
            </a:r>
            <a:r>
              <a:rPr lang="pl-PL" sz="2400" dirty="0" smtClean="0"/>
              <a:t>z </a:t>
            </a:r>
            <a:r>
              <a:rPr lang="pl-PL" sz="2400" dirty="0"/>
              <a:t>egzaminu:</a:t>
            </a:r>
          </a:p>
          <a:p>
            <a:pPr marL="1030288" lvl="2" indent="-269875">
              <a:spcBef>
                <a:spcPts val="800"/>
              </a:spcBef>
            </a:pPr>
            <a:r>
              <a:rPr lang="pl-PL" sz="2000" dirty="0"/>
              <a:t>przekazuje zdającemu do wypełnienia </a:t>
            </a:r>
            <a:r>
              <a:rPr lang="pl-PL" sz="2000" i="1" dirty="0"/>
              <a:t>Oświadczenie zdającego </a:t>
            </a:r>
            <a:r>
              <a:rPr lang="pl-PL" sz="2000" i="1" dirty="0" smtClean="0"/>
              <a:t>o </a:t>
            </a:r>
            <a:r>
              <a:rPr lang="pl-PL" sz="2000" i="1" dirty="0"/>
              <a:t>rezygnacji z egzaminu </a:t>
            </a:r>
          </a:p>
          <a:p>
            <a:pPr marL="1030288" lvl="2" indent="-269875">
              <a:spcBef>
                <a:spcPts val="800"/>
              </a:spcBef>
            </a:pPr>
            <a:r>
              <a:rPr lang="pl-PL" sz="2000" dirty="0"/>
              <a:t>odbiera od zdającego wypełniony druk oraz Arkusz egzaminacyjny z Kartą odpowiedzi/oceny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ewentualnymi wydrukami i wszystko dołącza do dokumentacji jako załącznik do protokołu przebiegu części pisemnej/praktycznej egzaminu w sali</a:t>
            </a:r>
          </a:p>
          <a:p>
            <a:pPr marL="1030288" lvl="2" indent="-269875">
              <a:spcBef>
                <a:spcPts val="800"/>
              </a:spcBef>
            </a:pPr>
            <a:r>
              <a:rPr lang="pl-PL" sz="2000" dirty="0"/>
              <a:t>odnotowuje ten fakt w wykazie zdających w odpowiedniej rubryce przy nazwisku zdającego</a:t>
            </a:r>
          </a:p>
        </p:txBody>
      </p:sp>
    </p:spTree>
    <p:extLst>
      <p:ext uri="{BB962C8B-B14F-4D97-AF65-F5344CB8AC3E}">
        <p14:creationId xmlns:p14="http://schemas.microsoft.com/office/powerpoint/2010/main" val="1873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dirty="0"/>
              <a:t>Podczas egzaminu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824779"/>
            <a:ext cx="11083636" cy="603322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600"/>
              </a:spcBef>
              <a:buNone/>
            </a:pPr>
            <a:r>
              <a:rPr lang="pl-PL" sz="2400" dirty="0"/>
              <a:t>W przypadku, gdy zdający podczas części pisemnej/praktycznej:‎</a:t>
            </a:r>
          </a:p>
          <a:p>
            <a:pPr marL="542925" indent="-277813"/>
            <a:r>
              <a:rPr lang="pl-PL" dirty="0"/>
              <a:t>niesamodzielnie wykonuje zadanie egzaminacyjne (</a:t>
            </a:r>
            <a:r>
              <a:rPr lang="pl-PL" dirty="0">
                <a:solidFill>
                  <a:srgbClr val="C00000"/>
                </a:solidFill>
              </a:rPr>
              <a:t>Art.44zzzp pkt.1</a:t>
            </a:r>
            <a:r>
              <a:rPr lang="pl-PL" dirty="0"/>
              <a:t>)</a:t>
            </a:r>
          </a:p>
          <a:p>
            <a:pPr marL="542925" lvl="2" indent="-271463" algn="just">
              <a:spcBef>
                <a:spcPts val="600"/>
              </a:spcBef>
            </a:pPr>
            <a:r>
              <a:rPr lang="pl-PL" sz="2000" dirty="0" smtClean="0"/>
              <a:t>wniósł </a:t>
            </a:r>
            <a:r>
              <a:rPr lang="pl-PL" sz="2000" dirty="0"/>
              <a:t>lub korzysta w sali/miejscu  egzaminu z urządzeń telekomunikacyjnych‎‎ lub materiałów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przyborów niewymienionych </a:t>
            </a:r>
            <a:r>
              <a:rPr lang="pl-PL" sz="2000" dirty="0" smtClean="0"/>
              <a:t>w </a:t>
            </a:r>
            <a:r>
              <a:rPr lang="pl-PL" sz="2000" dirty="0"/>
              <a:t>informacji dyrektora </a:t>
            </a:r>
            <a:r>
              <a:rPr lang="pl-PL" sz="2000" dirty="0" smtClean="0"/>
              <a:t>CKE </a:t>
            </a:r>
            <a:r>
              <a:rPr lang="pl-PL" sz="2000" dirty="0"/>
              <a:t>(</a:t>
            </a:r>
            <a:r>
              <a:rPr lang="pl-PL" sz="2000" dirty="0">
                <a:solidFill>
                  <a:srgbClr val="C00000"/>
                </a:solidFill>
              </a:rPr>
              <a:t>Art.44zzzp pkt.2</a:t>
            </a:r>
            <a:r>
              <a:rPr lang="pl-PL" sz="2000" dirty="0"/>
              <a:t>)</a:t>
            </a:r>
          </a:p>
          <a:p>
            <a:pPr marL="542925" lvl="2" indent="-271463">
              <a:spcBef>
                <a:spcPts val="600"/>
              </a:spcBef>
            </a:pPr>
            <a:r>
              <a:rPr lang="pl-PL" sz="2000" dirty="0" smtClean="0"/>
              <a:t>zakłóca </a:t>
            </a:r>
            <a:r>
              <a:rPr lang="pl-PL" sz="2000" dirty="0"/>
              <a:t>prawidłowy ‎przebieg egzaminu </a:t>
            </a:r>
            <a:r>
              <a:rPr lang="pl-PL" sz="2000" dirty="0" smtClean="0"/>
              <a:t>w </a:t>
            </a:r>
            <a:r>
              <a:rPr lang="pl-PL" sz="2000" dirty="0"/>
              <a:t>sposób utrudniający pracę pozostałym </a:t>
            </a:r>
            <a:r>
              <a:rPr lang="pl-PL" sz="2000" dirty="0" smtClean="0"/>
              <a:t>zdającym, </a:t>
            </a:r>
            <a:br>
              <a:rPr lang="pl-PL" sz="2000" dirty="0" smtClean="0"/>
            </a:br>
            <a:r>
              <a:rPr lang="pl-PL" sz="2000" dirty="0" smtClean="0"/>
              <a:t>w szczególności gdy narusza przepisy bezpieczeństwa i higieny ‎pracy w sposób prowadzący do zagrożenia zdrowia lub </a:t>
            </a:r>
            <a:r>
              <a:rPr lang="pl-PL" sz="2000" dirty="0"/>
              <a:t>życia (</a:t>
            </a:r>
            <a:r>
              <a:rPr lang="pl-PL" sz="2000" dirty="0">
                <a:solidFill>
                  <a:srgbClr val="C00000"/>
                </a:solidFill>
              </a:rPr>
              <a:t>Art.44zzzp pkt.3</a:t>
            </a:r>
            <a:r>
              <a:rPr lang="pl-PL" sz="2000" dirty="0"/>
              <a:t>)</a:t>
            </a:r>
          </a:p>
          <a:p>
            <a:pPr marL="92075" indent="0" algn="just">
              <a:spcBef>
                <a:spcPts val="600"/>
              </a:spcBef>
              <a:buNone/>
            </a:pPr>
            <a:r>
              <a:rPr lang="pl-PL" sz="2400" dirty="0"/>
              <a:t>przewodniczący ZN </a:t>
            </a:r>
            <a:r>
              <a:rPr lang="pl-PL" sz="2300" dirty="0"/>
              <a:t>kontaktuje się z PZE, który przerywa zdającemu egzamin </a:t>
            </a:r>
            <a:r>
              <a:rPr lang="pl-PL" sz="2300" dirty="0" smtClean="0"/>
              <a:t/>
            </a:r>
            <a:br>
              <a:rPr lang="pl-PL" sz="2300" dirty="0" smtClean="0"/>
            </a:br>
            <a:r>
              <a:rPr lang="pl-PL" sz="2300" dirty="0" smtClean="0"/>
              <a:t>i </a:t>
            </a:r>
            <a:r>
              <a:rPr lang="pl-PL" sz="2300" dirty="0"/>
              <a:t>unieważnia jego część pisemną/praktyczną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odbiera od zdającego Arkusz egzaminacyjny, Kartę odpowiedzi/oceny </a:t>
            </a:r>
            <a:br>
              <a:rPr lang="pl-PL" dirty="0"/>
            </a:br>
            <a:r>
              <a:rPr lang="pl-PL" dirty="0"/>
              <a:t>i ewentualne wydruki i poleca opuszczenie sali/miejsca egzaminu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wypełnia druk Decyzja o przerwaniu i unieważnieniu …, do którego dołącza dokumentację zdającego </a:t>
            </a:r>
          </a:p>
          <a:p>
            <a:pPr marL="357188" indent="-265113">
              <a:spcBef>
                <a:spcPts val="600"/>
              </a:spcBef>
            </a:pPr>
            <a:r>
              <a:rPr lang="pl-PL" dirty="0"/>
              <a:t>odnotowuje ten fakt w wykazie zdających</a:t>
            </a:r>
          </a:p>
        </p:txBody>
      </p:sp>
    </p:spTree>
    <p:extLst>
      <p:ext uri="{BB962C8B-B14F-4D97-AF65-F5344CB8AC3E}">
        <p14:creationId xmlns:p14="http://schemas.microsoft.com/office/powerpoint/2010/main" val="194633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</a:t>
            </a:r>
            <a:r>
              <a:rPr lang="pl-PL" dirty="0"/>
              <a:t>upływie czasu trwania </a:t>
            </a: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16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54562" y="1350121"/>
            <a:ext cx="11532637" cy="4533154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dirty="0"/>
              <a:t>CZĘŚĆ PISEMNA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Przewodniczący lub członek ZN </a:t>
            </a:r>
            <a:r>
              <a:rPr lang="pl-PL" sz="2400" dirty="0" smtClean="0"/>
              <a:t>ogłasza zakończenie egzaminu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 smtClean="0"/>
              <a:t>Zdający pozostawiają Karty odpowiedzi na stoliku lub kolejno oddają je PZN i </a:t>
            </a:r>
            <a:r>
              <a:rPr lang="pl-PL" sz="2400" dirty="0"/>
              <a:t>opuszczają salę </a:t>
            </a:r>
            <a:r>
              <a:rPr lang="pl-PL" sz="2400" dirty="0" smtClean="0">
                <a:solidFill>
                  <a:srgbClr val="C00000"/>
                </a:solidFill>
              </a:rPr>
              <a:t>zabierając arkusz egzaminacyjny</a:t>
            </a:r>
          </a:p>
          <a:p>
            <a:pPr marL="450850" indent="-450850">
              <a:spcBef>
                <a:spcPts val="1200"/>
              </a:spcBef>
              <a:buSzPct val="120000"/>
            </a:pPr>
            <a:r>
              <a:rPr lang="pl-PL" sz="2400" dirty="0"/>
              <a:t>Do zakończenia pakowania kart odpowiedzi w sali pozostają przedstawiciele zdających</a:t>
            </a:r>
          </a:p>
          <a:p>
            <a:pPr marL="442913" lvl="0" indent="-442913"/>
            <a:r>
              <a:rPr lang="pl-PL" sz="2400" dirty="0" smtClean="0"/>
              <a:t>Przewodniczący </a:t>
            </a:r>
            <a:r>
              <a:rPr lang="pl-PL" sz="2400" dirty="0"/>
              <a:t>lub członek ZN </a:t>
            </a:r>
            <a:r>
              <a:rPr lang="pl-PL" sz="2400" dirty="0" smtClean="0"/>
              <a:t>potwierdza w wykazie zdających w sali oddanie karty odpowiedzi</a:t>
            </a:r>
          </a:p>
        </p:txBody>
      </p:sp>
    </p:spTree>
    <p:extLst>
      <p:ext uri="{BB962C8B-B14F-4D97-AF65-F5344CB8AC3E}">
        <p14:creationId xmlns:p14="http://schemas.microsoft.com/office/powerpoint/2010/main" val="18419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Po </a:t>
            </a:r>
            <a:r>
              <a:rPr lang="pl-PL" dirty="0"/>
              <a:t>upływie czasu trwania </a:t>
            </a:r>
            <a:r>
              <a:rPr lang="pl-PL" dirty="0" smtClean="0"/>
              <a:t>egzaminu</a:t>
            </a:r>
            <a:endParaRPr lang="pl-PL" dirty="0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17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335902" y="1256814"/>
            <a:ext cx="11588620" cy="4845406"/>
          </a:xfrm>
        </p:spPr>
        <p:txBody>
          <a:bodyPr>
            <a:normAutofit/>
          </a:bodyPr>
          <a:lstStyle/>
          <a:p>
            <a:pPr marL="0" lvl="1" indent="0" algn="ctr">
              <a:spcBef>
                <a:spcPts val="1200"/>
              </a:spcBef>
              <a:buSzPct val="120000"/>
              <a:buNone/>
            </a:pPr>
            <a:r>
              <a:rPr lang="pl-PL" sz="28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CZĘŚĆ </a:t>
            </a:r>
            <a:r>
              <a:rPr lang="pl-PL" sz="2800" b="1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PRAKTYCZNA</a:t>
            </a:r>
            <a:endParaRPr lang="pl-PL" sz="2800" b="1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363" lvl="1" indent="-360363">
              <a:spcBef>
                <a:spcPts val="1200"/>
              </a:spcBef>
              <a:buSzPct val="120000"/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ogłasza zakończenie egzaminu i poleca zdającym: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pozostawienie na stanowisku egzaminacyjnym Arkuszy egzaminacyjnych i rezultatów wykonania zadania</a:t>
            </a:r>
          </a:p>
          <a:p>
            <a:pPr marL="539750" lvl="1" indent="-179388">
              <a:lnSpc>
                <a:spcPct val="110000"/>
              </a:lnSpc>
              <a:spcBef>
                <a:spcPts val="1200"/>
              </a:spcBef>
            </a:pPr>
            <a:r>
              <a:rPr lang="pl-PL" sz="20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opuszczenie sali / miejsca egzaminu </a:t>
            </a:r>
            <a:r>
              <a:rPr lang="pl-PL" sz="20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0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tylko</a:t>
            </a:r>
            <a:r>
              <a:rPr lang="pl-PL" sz="20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modelu d i </a:t>
            </a:r>
            <a:r>
              <a:rPr lang="pl-PL" sz="2000" cap="none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dk</a:t>
            </a:r>
            <a:r>
              <a:rPr lang="pl-PL" sz="2000" cap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000" cap="non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 sali pozostają przedstawiciele zdających</a:t>
            </a:r>
            <a:r>
              <a:rPr lang="pl-PL" sz="2000" cap="none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42913" lvl="0" indent="-442913">
              <a:buFont typeface="Wingdings" panose="05000000000000000000" pitchFamily="2" charset="2"/>
              <a:buChar char="§"/>
            </a:pP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Przewodniczący lub członek ZN 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otwierdza </a:t>
            </a:r>
            <a:r>
              <a:rPr lang="pl-PL" sz="2400" cap="none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wykazie zdających w sali pozostawienie przez zdających arkuszy egzaminacyjnych oraz rezultatów wykonania zadania</a:t>
            </a:r>
          </a:p>
        </p:txBody>
      </p:sp>
    </p:spTree>
    <p:extLst>
      <p:ext uri="{BB962C8B-B14F-4D97-AF65-F5344CB8AC3E}">
        <p14:creationId xmlns:p14="http://schemas.microsoft.com/office/powerpoint/2010/main" val="350205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Bez nazwy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8" y="1188866"/>
            <a:ext cx="11443063" cy="463907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chemeClr val="accent5">
                    <a:lumMod val="50000"/>
                  </a:schemeClr>
                </a:solidFill>
              </a:rPr>
              <a:t>Informacje</a:t>
            </a:r>
            <a:r>
              <a:rPr lang="pl-PL" dirty="0" smtClean="0"/>
              <a:t> w Wykazie zdających w sali</a:t>
            </a:r>
            <a:endParaRPr lang="pl-PL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796632" y="4202522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4898871" y="4934429"/>
            <a:ext cx="831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20" name="pole tekstowe 19"/>
          <p:cNvSpPr txBox="1"/>
          <p:nvPr/>
        </p:nvSpPr>
        <p:spPr>
          <a:xfrm>
            <a:off x="7020852" y="4167719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26" name="pole tekstowe 25"/>
          <p:cNvSpPr txBox="1"/>
          <p:nvPr/>
        </p:nvSpPr>
        <p:spPr>
          <a:xfrm>
            <a:off x="5740244" y="4184870"/>
            <a:ext cx="1044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Kowalski</a:t>
            </a:r>
          </a:p>
        </p:txBody>
      </p:sp>
      <p:sp>
        <p:nvSpPr>
          <p:cNvPr id="27" name="pole tekstowe 26"/>
          <p:cNvSpPr txBox="1"/>
          <p:nvPr/>
        </p:nvSpPr>
        <p:spPr>
          <a:xfrm>
            <a:off x="4862067" y="4440848"/>
            <a:ext cx="9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28" name="pole tekstowe 27"/>
          <p:cNvSpPr txBox="1"/>
          <p:nvPr/>
        </p:nvSpPr>
        <p:spPr>
          <a:xfrm>
            <a:off x="5716921" y="4940753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29" name="pole tekstowe 28"/>
          <p:cNvSpPr txBox="1"/>
          <p:nvPr/>
        </p:nvSpPr>
        <p:spPr>
          <a:xfrm>
            <a:off x="7016168" y="4437242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31" name="pole tekstowe 30"/>
          <p:cNvSpPr txBox="1"/>
          <p:nvPr/>
        </p:nvSpPr>
        <p:spPr>
          <a:xfrm>
            <a:off x="5727913" y="4432142"/>
            <a:ext cx="9990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Blackadder ITC" panose="04020505051007020D02" pitchFamily="82" charset="0"/>
              </a:rPr>
              <a:t>Nowak</a:t>
            </a:r>
          </a:p>
        </p:txBody>
      </p:sp>
      <p:sp>
        <p:nvSpPr>
          <p:cNvPr id="32" name="pole tekstowe 31"/>
          <p:cNvSpPr txBox="1"/>
          <p:nvPr/>
        </p:nvSpPr>
        <p:spPr>
          <a:xfrm>
            <a:off x="10022880" y="4165950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tak</a:t>
            </a:r>
          </a:p>
        </p:txBody>
      </p:sp>
      <p:sp>
        <p:nvSpPr>
          <p:cNvPr id="33" name="pole tekstowe 32"/>
          <p:cNvSpPr txBox="1"/>
          <p:nvPr/>
        </p:nvSpPr>
        <p:spPr>
          <a:xfrm>
            <a:off x="10885985" y="416285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pole tekstowe 33"/>
          <p:cNvSpPr txBox="1"/>
          <p:nvPr/>
        </p:nvSpPr>
        <p:spPr>
          <a:xfrm>
            <a:off x="8628113" y="4425159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9105010" y="5288218"/>
            <a:ext cx="17171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Wojciszko</a:t>
            </a:r>
            <a:r>
              <a:rPr lang="pl-PL" sz="1600" dirty="0">
                <a:solidFill>
                  <a:schemeClr val="accent1"/>
                </a:solidFill>
                <a:latin typeface="Blackadder ITC" panose="04020505051007020D02" pitchFamily="82" charset="0"/>
              </a:rPr>
              <a:t> Piotr</a:t>
            </a:r>
          </a:p>
          <a:p>
            <a:r>
              <a:rPr lang="pl-PL" sz="1600" dirty="0">
                <a:solidFill>
                  <a:schemeClr val="accent1"/>
                </a:solidFill>
                <a:latin typeface="Blackadder ITC" panose="04020505051007020D02" pitchFamily="82" charset="0"/>
              </a:rPr>
              <a:t>Teresa </a:t>
            </a:r>
            <a:r>
              <a:rPr lang="pl-PL" sz="1600" dirty="0" err="1">
                <a:solidFill>
                  <a:schemeClr val="accent1"/>
                </a:solidFill>
                <a:latin typeface="Blackadder ITC" panose="04020505051007020D02" pitchFamily="82" charset="0"/>
              </a:rPr>
              <a:t>Jantarsko</a:t>
            </a:r>
            <a:endParaRPr lang="pl-PL" sz="16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  <a:p>
            <a:endParaRPr lang="pl-PL" sz="1600" dirty="0">
              <a:solidFill>
                <a:schemeClr val="accent1"/>
              </a:solidFill>
              <a:latin typeface="Blackadder ITC" panose="04020505051007020D02" pitchFamily="82" charset="0"/>
            </a:endParaRPr>
          </a:p>
        </p:txBody>
      </p:sp>
      <p:sp>
        <p:nvSpPr>
          <p:cNvPr id="36" name="Objaśnienie prostokątne 35"/>
          <p:cNvSpPr/>
          <p:nvPr/>
        </p:nvSpPr>
        <p:spPr>
          <a:xfrm>
            <a:off x="5394981" y="5599638"/>
            <a:ext cx="2336805" cy="723889"/>
          </a:xfrm>
          <a:prstGeom prst="wedgeRectCallout">
            <a:avLst>
              <a:gd name="adj1" fmla="val -7086"/>
              <a:gd name="adj2" fmla="val -156041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dla części </a:t>
            </a:r>
            <a:r>
              <a:rPr lang="pl-PL" sz="1600" dirty="0" smtClean="0">
                <a:solidFill>
                  <a:schemeClr val="accent5">
                    <a:lumMod val="50000"/>
                  </a:schemeClr>
                </a:solidFill>
              </a:rPr>
              <a:t>pisemnej/ praktycznej model d rubryka </a:t>
            </a:r>
            <a:r>
              <a:rPr lang="pl-PL" sz="1600" dirty="0">
                <a:solidFill>
                  <a:schemeClr val="accent5">
                    <a:lumMod val="50000"/>
                  </a:schemeClr>
                </a:solidFill>
              </a:rPr>
              <a:t>pozostaje pusta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5089905" y="4679496"/>
            <a:ext cx="4052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Arial Black" pitchFamily="34" charset="0"/>
              </a:rPr>
              <a:t>N</a:t>
            </a:r>
            <a:endParaRPr lang="pl-PL" sz="1600" dirty="0">
              <a:latin typeface="Arial Black" pitchFamily="34" charset="0"/>
            </a:endParaRPr>
          </a:p>
        </p:txBody>
      </p:sp>
      <p:sp>
        <p:nvSpPr>
          <p:cNvPr id="37" name="pole tekstowe 36"/>
          <p:cNvSpPr txBox="1"/>
          <p:nvPr/>
        </p:nvSpPr>
        <p:spPr>
          <a:xfrm>
            <a:off x="7776754" y="1105992"/>
            <a:ext cx="322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2</a:t>
            </a:r>
            <a:endParaRPr lang="pl-PL" i="1" dirty="0"/>
          </a:p>
        </p:txBody>
      </p:sp>
      <p:sp>
        <p:nvSpPr>
          <p:cNvPr id="38" name="pole tekstowe 37"/>
          <p:cNvSpPr txBox="1"/>
          <p:nvPr/>
        </p:nvSpPr>
        <p:spPr>
          <a:xfrm>
            <a:off x="4988486" y="1437087"/>
            <a:ext cx="2133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11.10.2016</a:t>
            </a:r>
            <a:endParaRPr lang="pl-PL" i="1" dirty="0"/>
          </a:p>
        </p:txBody>
      </p:sp>
      <p:sp>
        <p:nvSpPr>
          <p:cNvPr id="43" name="pole tekstowe 42"/>
          <p:cNvSpPr txBox="1"/>
          <p:nvPr/>
        </p:nvSpPr>
        <p:spPr>
          <a:xfrm>
            <a:off x="7053943" y="1419502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i="1" dirty="0" smtClean="0"/>
              <a:t>12:00</a:t>
            </a:r>
            <a:endParaRPr lang="pl-PL" i="1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7016167" y="4934401"/>
            <a:ext cx="704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01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10877107" y="4420311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pole tekstowe 45"/>
          <p:cNvSpPr txBox="1"/>
          <p:nvPr/>
        </p:nvSpPr>
        <p:spPr>
          <a:xfrm>
            <a:off x="7812050" y="4931875"/>
            <a:ext cx="12012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Blackadder ITC" panose="04020505051007020D02" pitchFamily="82" charset="0"/>
              </a:rPr>
              <a:t>Wójcik</a:t>
            </a:r>
            <a:endParaRPr lang="pl-PL" sz="1600" dirty="0">
              <a:latin typeface="Blackadder ITC" panose="04020505051007020D02" pitchFamily="82" charset="0"/>
            </a:endParaRPr>
          </a:p>
        </p:txBody>
      </p:sp>
      <p:sp>
        <p:nvSpPr>
          <p:cNvPr id="48" name="pole tekstowe 47"/>
          <p:cNvSpPr txBox="1"/>
          <p:nvPr/>
        </p:nvSpPr>
        <p:spPr>
          <a:xfrm>
            <a:off x="10859353" y="4944094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i="1" dirty="0">
                <a:latin typeface="Arial" pitchFamily="34" charset="0"/>
                <a:cs typeface="Arial" pitchFamily="34" charset="0"/>
              </a:rPr>
              <a:t>tak</a:t>
            </a:r>
          </a:p>
        </p:txBody>
      </p:sp>
      <p:sp>
        <p:nvSpPr>
          <p:cNvPr id="30" name="pole tekstowe 29"/>
          <p:cNvSpPr txBox="1"/>
          <p:nvPr/>
        </p:nvSpPr>
        <p:spPr>
          <a:xfrm>
            <a:off x="10877106" y="4667446"/>
            <a:ext cx="58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i="1" dirty="0" smtClean="0">
                <a:latin typeface="Arial" pitchFamily="34" charset="0"/>
                <a:cs typeface="Arial" pitchFamily="34" charset="0"/>
                <a:sym typeface="Symbol"/>
              </a:rPr>
              <a:t></a:t>
            </a:r>
            <a:endParaRPr lang="pl-PL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20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 animBg="1"/>
      <p:bldP spid="23" grpId="0"/>
      <p:bldP spid="44" grpId="0"/>
      <p:bldP spid="45" grpId="0"/>
      <p:bldP spid="46" grpId="0"/>
      <p:bldP spid="48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Po opuszczeniu sali / miejsca egzaminu przez </a:t>
            </a:r>
            <a:r>
              <a:rPr lang="pl-PL" dirty="0" smtClean="0"/>
              <a:t>zdających</a:t>
            </a:r>
            <a:endParaRPr lang="pl-PL" dirty="0"/>
          </a:p>
        </p:txBody>
      </p:sp>
      <p:sp>
        <p:nvSpPr>
          <p:cNvPr id="35" name="Symbol zastępczy numeru slajdu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type="body" sz="half" idx="4294967295"/>
          </p:nvPr>
        </p:nvSpPr>
        <p:spPr>
          <a:xfrm>
            <a:off x="723264" y="1033779"/>
            <a:ext cx="9177473" cy="3566058"/>
          </a:xfrm>
        </p:spPr>
        <p:txBody>
          <a:bodyPr>
            <a:noAutofit/>
          </a:bodyPr>
          <a:lstStyle/>
          <a:p>
            <a:pPr marL="0" lvl="1" indent="0" algn="ctr">
              <a:buClr>
                <a:srgbClr val="002060"/>
              </a:buClr>
              <a:buSzPct val="100000"/>
              <a:buNone/>
            </a:pPr>
            <a:r>
              <a:rPr lang="pl-PL" sz="2400" b="1" dirty="0"/>
              <a:t>CZĘŚĆ </a:t>
            </a:r>
            <a:r>
              <a:rPr lang="pl-PL" sz="2400" b="1" dirty="0" smtClean="0"/>
              <a:t>PRAKTYCZNA - </a:t>
            </a:r>
            <a:r>
              <a:rPr lang="pl-PL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</a:t>
            </a:r>
            <a:r>
              <a:rPr lang="pl-PL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i </a:t>
            </a:r>
            <a:r>
              <a:rPr lang="pl-PL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endParaRPr lang="pl-PL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400" dirty="0"/>
              <a:t>Egzaminator ocenia rezultaty końcowe wykonania </a:t>
            </a:r>
            <a:r>
              <a:rPr lang="pl-PL" sz="2400" dirty="0" smtClean="0"/>
              <a:t>zadania </a:t>
            </a:r>
            <a:r>
              <a:rPr lang="pl-PL" sz="2400" dirty="0"/>
              <a:t>praktycznego </a:t>
            </a:r>
            <a:r>
              <a:rPr lang="pl-PL" sz="2400" dirty="0" smtClean="0"/>
              <a:t>przez </a:t>
            </a:r>
            <a:r>
              <a:rPr lang="pl-PL" sz="2400" dirty="0"/>
              <a:t>zdających </a:t>
            </a:r>
            <a:r>
              <a:rPr lang="pl-PL" sz="2400" dirty="0" smtClean="0"/>
              <a:t>(oceny wpisuje do Zasad oceniania </a:t>
            </a:r>
            <a:br>
              <a:rPr lang="pl-PL" sz="2400" dirty="0" smtClean="0"/>
            </a:br>
            <a:r>
              <a:rPr lang="pl-PL" sz="2400" dirty="0" smtClean="0"/>
              <a:t>i przenosi je na Karty oceny) </a:t>
            </a:r>
          </a:p>
          <a:p>
            <a:r>
              <a:rPr lang="pl-PL" sz="2400" dirty="0" smtClean="0"/>
              <a:t>PZN </a:t>
            </a:r>
            <a:r>
              <a:rPr lang="pl-PL" sz="2400" dirty="0"/>
              <a:t>jest obecny, ale nie ingeruje w pracę </a:t>
            </a:r>
            <a:r>
              <a:rPr lang="pl-PL" sz="2400" dirty="0" smtClean="0"/>
              <a:t>egzaminatora</a:t>
            </a:r>
          </a:p>
          <a:p>
            <a:r>
              <a:rPr lang="pl-PL" sz="2400" b="1" dirty="0" smtClean="0"/>
              <a:t>PZN, po zakończeniu pracy przez egzaminatora, sprawdza czy zostały wypełnione Karty oceny</a:t>
            </a:r>
          </a:p>
        </p:txBody>
      </p:sp>
      <p:grpSp>
        <p:nvGrpSpPr>
          <p:cNvPr id="15" name="Grupa 14"/>
          <p:cNvGrpSpPr/>
          <p:nvPr/>
        </p:nvGrpSpPr>
        <p:grpSpPr>
          <a:xfrm>
            <a:off x="9255849" y="1549425"/>
            <a:ext cx="2736304" cy="1476164"/>
            <a:chOff x="5580112" y="2528900"/>
            <a:chExt cx="3312368" cy="2196244"/>
          </a:xfrm>
        </p:grpSpPr>
        <p:grpSp>
          <p:nvGrpSpPr>
            <p:cNvPr id="19" name="Grupa 21"/>
            <p:cNvGrpSpPr/>
            <p:nvPr/>
          </p:nvGrpSpPr>
          <p:grpSpPr>
            <a:xfrm>
              <a:off x="5580112" y="2528900"/>
              <a:ext cx="3312368" cy="2196244"/>
              <a:chOff x="6012160" y="3140968"/>
              <a:chExt cx="2304256" cy="1584176"/>
            </a:xfrm>
          </p:grpSpPr>
          <p:pic>
            <p:nvPicPr>
              <p:cNvPr id="28" name="Picture 3" descr="C:\Users\mbednarek\Desktop\Szkolenie PZNC\Rys\puzle 3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56177" y="3381711"/>
                <a:ext cx="773816" cy="773816"/>
              </a:xfrm>
              <a:prstGeom prst="rect">
                <a:avLst/>
              </a:prstGeom>
              <a:noFill/>
            </p:spPr>
          </p:pic>
          <p:pic>
            <p:nvPicPr>
              <p:cNvPr id="29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6804248" y="3261714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0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DFFFE"/>
                  </a:clrFrom>
                  <a:clrTo>
                    <a:srgbClr val="FDFF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52320" y="3212976"/>
                <a:ext cx="477888" cy="477888"/>
              </a:xfrm>
              <a:prstGeom prst="rect">
                <a:avLst/>
              </a:prstGeom>
              <a:noFill/>
            </p:spPr>
          </p:pic>
          <p:pic>
            <p:nvPicPr>
              <p:cNvPr id="31" name="Picture 4" descr="C:\Users\mbednarek\Desktop\Szkolenie PZNC\Rys\puzle 5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92280" y="3861048"/>
                <a:ext cx="671342" cy="671342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Users\mbednarek\Desktop\Szkolenie PZNC\Rys\puzle6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8224" y="4077072"/>
                <a:ext cx="477888" cy="477888"/>
              </a:xfrm>
              <a:prstGeom prst="rect">
                <a:avLst/>
              </a:prstGeom>
              <a:noFill/>
            </p:spPr>
          </p:pic>
          <p:sp>
            <p:nvSpPr>
              <p:cNvPr id="33" name="Chmurka 32"/>
              <p:cNvSpPr/>
              <p:nvPr/>
            </p:nvSpPr>
            <p:spPr>
              <a:xfrm>
                <a:off x="6012160" y="3140968"/>
                <a:ext cx="2304256" cy="1584176"/>
              </a:xfrm>
              <a:prstGeom prst="cloud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pic>
            <p:nvPicPr>
              <p:cNvPr id="34" name="Picture 6" descr="C:\Users\mbednarek\Desktop\Szkolenie PZNC\Rys\puzle 1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4328" y="3573016"/>
                <a:ext cx="740448" cy="501231"/>
              </a:xfrm>
              <a:prstGeom prst="rect">
                <a:avLst/>
              </a:prstGeom>
              <a:noFill/>
            </p:spPr>
          </p:pic>
        </p:grpSp>
        <p:sp>
          <p:nvSpPr>
            <p:cNvPr id="20" name="Równoległobok 19"/>
            <p:cNvSpPr/>
            <p:nvPr/>
          </p:nvSpPr>
          <p:spPr>
            <a:xfrm>
              <a:off x="6624228" y="4293096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Równoległobok 20"/>
            <p:cNvSpPr/>
            <p:nvPr/>
          </p:nvSpPr>
          <p:spPr>
            <a:xfrm>
              <a:off x="7452320" y="4185084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Równoległobok 22"/>
            <p:cNvSpPr/>
            <p:nvPr/>
          </p:nvSpPr>
          <p:spPr>
            <a:xfrm>
              <a:off x="8136396" y="3609020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Równoległobok 23"/>
            <p:cNvSpPr/>
            <p:nvPr/>
          </p:nvSpPr>
          <p:spPr>
            <a:xfrm>
              <a:off x="7884368" y="2996952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Równoległobok 24"/>
            <p:cNvSpPr/>
            <p:nvPr/>
          </p:nvSpPr>
          <p:spPr>
            <a:xfrm>
              <a:off x="7128284" y="278092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Równoległobok 25"/>
            <p:cNvSpPr/>
            <p:nvPr/>
          </p:nvSpPr>
          <p:spPr>
            <a:xfrm>
              <a:off x="6120172" y="3320988"/>
              <a:ext cx="432048" cy="144016"/>
            </a:xfrm>
            <a:prstGeom prst="parallelogram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pic>
        <p:nvPicPr>
          <p:cNvPr id="41" name="Obraz 40" descr="egzaminator2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915" y="1010074"/>
            <a:ext cx="796762" cy="796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Obraz 41" descr="przewodniczący 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357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723264" y="4986464"/>
            <a:ext cx="101726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Asystent techniczny nie rozpoczyna przygotowania stanowisk egzaminacyjnych do czasu zakończenia pracy przez egzaminatora i PZN</a:t>
            </a:r>
          </a:p>
        </p:txBody>
      </p:sp>
    </p:spTree>
    <p:extLst>
      <p:ext uri="{BB962C8B-B14F-4D97-AF65-F5344CB8AC3E}">
        <p14:creationId xmlns:p14="http://schemas.microsoft.com/office/powerpoint/2010/main" val="22931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1811524" y="1045393"/>
            <a:ext cx="8856476" cy="3434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Za ‎prawidłowy przebieg </a:t>
            </a: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części pisemnej/praktycznej egzaminu oraz ‎bezpieczeństwo i higienę pracy </a:t>
            </a:r>
            <a:b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</a:br>
            <a:r>
              <a:rPr lang="pl-PL" sz="2400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  <a:outerShdw blurRad="177800" dist="50800" dir="5400000" algn="ctr" rotWithShape="0">
                    <a:schemeClr val="bg1">
                      <a:lumMod val="85000"/>
                      <a:alpha val="53000"/>
                    </a:schemeClr>
                  </a:outerShdw>
                </a:effectLst>
              </a:rPr>
              <a:t>podczas wykonywania zadań egzaminacyjnych ‎przez zdających </a:t>
            </a: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w danej sali / miejscu przeprowadzania egzaminu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odpowiada</a:t>
            </a:r>
          </a:p>
          <a:p>
            <a:pPr algn="ctr">
              <a:lnSpc>
                <a:spcPct val="130000"/>
              </a:lnSpc>
              <a:spcBef>
                <a:spcPts val="1800"/>
              </a:spcBef>
              <a:buClr>
                <a:srgbClr val="002060"/>
              </a:buClr>
              <a:buSzPct val="100000"/>
            </a:pPr>
            <a:r>
              <a:rPr lang="pl-PL" sz="2400" b="1" dirty="0">
                <a:solidFill>
                  <a:srgbClr val="23476F"/>
                </a:solidFill>
                <a:effectLst>
                  <a:glow rad="63500">
                    <a:schemeClr val="bg1">
                      <a:alpha val="32000"/>
                    </a:schemeClr>
                  </a:glow>
                </a:effectLst>
              </a:rPr>
              <a:t>przewodniczący zespołu nadzorującego (PZN)</a:t>
            </a:r>
          </a:p>
        </p:txBody>
      </p:sp>
      <p:pic>
        <p:nvPicPr>
          <p:cNvPr id="6" name="Obraz 5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61" y="4618269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07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56806" y="1603716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/>
                <a:gridCol w="1477108"/>
                <a:gridCol w="3967089"/>
                <a:gridCol w="2783619"/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 z odciętym rogiem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Karty oceny –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każda kwalifikacja </a:t>
                      </a:r>
                      <a:b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oddzielnej kopercie</a:t>
                      </a: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bezpiecznej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oświadczenie o rezygnacji zdającego/decyzja o unieważnieniu  wraz 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>
                <a:solidFill>
                  <a:srgbClr val="C00000"/>
                </a:solidFill>
              </a:rPr>
              <a:t>część pisemna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40214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56806" y="1603716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/>
                <a:gridCol w="1477108"/>
                <a:gridCol w="3967089"/>
                <a:gridCol w="2783619"/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Pogrupowane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wypełnione Karty oceny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Zasady oceniania</a:t>
                      </a:r>
                    </a:p>
                    <a:p>
                      <a:pPr marL="174625" marR="0" lvl="1" indent="-1746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  <a:r>
                        <a:rPr kumimoji="0" lang="pl-PL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/>
                      </a:r>
                      <a:br>
                        <a:rPr kumimoji="0" lang="pl-PL" sz="1800" b="1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ewentualnymi dokumentami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/ miejscu egzaminu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Zasady oceniania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oświadczenie o rezygnacji zdającego/decyzja o unieważnieniu  wraz 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część praktyczna </a:t>
            </a:r>
            <a:r>
              <a:rPr lang="pl-PL" dirty="0">
                <a:solidFill>
                  <a:srgbClr val="C00000"/>
                </a:solidFill>
              </a:rPr>
              <a:t>model w i </a:t>
            </a:r>
            <a:r>
              <a:rPr lang="pl-PL" dirty="0" err="1" smtClean="0">
                <a:solidFill>
                  <a:srgbClr val="C00000"/>
                </a:solidFill>
              </a:rPr>
              <a:t>wk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07058" y="4379336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 smtClean="0">
                  <a:latin typeface="+mj-lt"/>
                </a:rPr>
                <a:t>zdających 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</a:t>
              </a:r>
              <a:r>
                <a:rPr lang="pl-PL" sz="1200" dirty="0" smtClean="0">
                  <a:latin typeface="+mj-lt"/>
                </a:rPr>
                <a:t>egzaminu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In </a:t>
              </a:r>
              <a:r>
                <a:rPr lang="pl-PL" sz="1200" dirty="0" err="1" smtClean="0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304901" y="3170081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40702" y="4805229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597147" y="4983047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25685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/>
          </p:nvPr>
        </p:nvGraphicFramePr>
        <p:xfrm>
          <a:off x="756806" y="1603716"/>
          <a:ext cx="10903527" cy="4403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5711"/>
                <a:gridCol w="1477108"/>
                <a:gridCol w="3967089"/>
                <a:gridCol w="2783619"/>
              </a:tblGrid>
              <a:tr h="1477109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Bezpieczna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Arkusze egzaminacyjne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 włożonymi do środka </a:t>
                      </a:r>
                      <a:b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</a:br>
                      <a:r>
                        <a:rPr lang="pl-PL" sz="20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Kartami oceny i rezultatami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Kopertę w sali zakleja </a:t>
                      </a:r>
                      <a:r>
                        <a:rPr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PZN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 obecności członków ZN </a:t>
                      </a:r>
                    </a:p>
                    <a:p>
                      <a:pPr marL="0" indent="0" algn="l"/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przedstawiciela</a:t>
                      </a:r>
                      <a:r>
                        <a:rPr kumimoji="0" lang="pl-PL" sz="1800" b="0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pl-PL" sz="1800" b="1" kern="120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zdających</a:t>
                      </a:r>
                      <a:endParaRPr lang="pl-PL" sz="18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737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9388" marR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060"/>
                        </a:buClr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pl-PL" sz="1800" b="0" kern="120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Niewykorzystane Arkusze egzaminacyjne</a:t>
                      </a: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Zamiast wkładać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/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 koperty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można banderolować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5861">
                <a:tc>
                  <a:txBody>
                    <a:bodyPr/>
                    <a:lstStyle/>
                    <a:p>
                      <a:endParaRPr lang="pl-PL" sz="18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Papierowa koperta lub skoroszyt</a:t>
                      </a: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Wykaz zdających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Protokół przebiegu</a:t>
                      </a: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egzaminu w sali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ewentualnie inne dokumenty, np.: oświadczenie o rezygnacji zdającego/decyzja o unieważnieniu  wraz z Arkuszem egzaminacyjnym </a:t>
                      </a:r>
                      <a:b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pl-PL" sz="1800" b="0" baseline="0" dirty="0" smtClean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Kartą oceny zdającego</a:t>
                      </a:r>
                      <a:endParaRPr lang="pl-PL" sz="1800" b="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4625" indent="-174625">
                        <a:buFont typeface="Wingdings" panose="05000000000000000000" pitchFamily="2" charset="2"/>
                        <a:buChar char="§"/>
                      </a:pPr>
                      <a:endParaRPr kumimoji="0" lang="pl-PL" sz="1800" b="0" kern="12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1431" marR="91431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ytuł 8"/>
          <p:cNvSpPr>
            <a:spLocks noGrp="1"/>
          </p:cNvSpPr>
          <p:nvPr>
            <p:ph type="title"/>
          </p:nvPr>
        </p:nvSpPr>
        <p:spPr>
          <a:xfrm>
            <a:off x="366352" y="424290"/>
            <a:ext cx="10996281" cy="784398"/>
          </a:xfrm>
        </p:spPr>
        <p:txBody>
          <a:bodyPr>
            <a:normAutofit fontScale="90000"/>
          </a:bodyPr>
          <a:lstStyle/>
          <a:p>
            <a:r>
              <a:rPr lang="pl-PL" dirty="0"/>
              <a:t>Pakowanie materiałów egzaminacyjnych w sali </a:t>
            </a:r>
            <a:r>
              <a:rPr lang="pl-PL" dirty="0" smtClean="0"/>
              <a:t>/miejscu</a:t>
            </a:r>
            <a:br>
              <a:rPr lang="pl-PL" dirty="0" smtClean="0"/>
            </a:br>
            <a:r>
              <a:rPr lang="pl-PL" dirty="0" smtClean="0"/>
              <a:t>– </a:t>
            </a:r>
            <a:r>
              <a:rPr lang="pl-PL" dirty="0"/>
              <a:t>część praktyczna </a:t>
            </a:r>
            <a:r>
              <a:rPr lang="pl-PL" dirty="0">
                <a:solidFill>
                  <a:srgbClr val="C00000"/>
                </a:solidFill>
              </a:rPr>
              <a:t>model </a:t>
            </a:r>
            <a:r>
              <a:rPr lang="pl-PL" dirty="0" smtClean="0">
                <a:solidFill>
                  <a:srgbClr val="C00000"/>
                </a:solidFill>
              </a:rPr>
              <a:t>D </a:t>
            </a:r>
            <a:r>
              <a:rPr lang="pl-PL" dirty="0">
                <a:solidFill>
                  <a:srgbClr val="C00000"/>
                </a:solidFill>
              </a:rPr>
              <a:t>i </a:t>
            </a:r>
            <a:r>
              <a:rPr lang="pl-PL" dirty="0" err="1" smtClean="0">
                <a:solidFill>
                  <a:srgbClr val="C00000"/>
                </a:solidFill>
              </a:rPr>
              <a:t>Dk</a:t>
            </a: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CC9F7-DB95-4C23-9755-48D093E33067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sp>
        <p:nvSpPr>
          <p:cNvPr id="12" name="Symbol zastępczy zawartości 4"/>
          <p:cNvSpPr txBox="1">
            <a:spLocks/>
          </p:cNvSpPr>
          <p:nvPr/>
        </p:nvSpPr>
        <p:spPr>
          <a:xfrm>
            <a:off x="1776414" y="3522663"/>
            <a:ext cx="8137525" cy="1223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1938" indent="-261938">
              <a:buClr>
                <a:schemeClr val="tx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endParaRPr lang="pl-PL" sz="2400" dirty="0">
              <a:latin typeface="+mj-lt"/>
            </a:endParaRPr>
          </a:p>
        </p:txBody>
      </p:sp>
      <p:grpSp>
        <p:nvGrpSpPr>
          <p:cNvPr id="40991" name="Grupa 5"/>
          <p:cNvGrpSpPr>
            <a:grpSpLocks/>
          </p:cNvGrpSpPr>
          <p:nvPr/>
        </p:nvGrpSpPr>
        <p:grpSpPr bwMode="auto">
          <a:xfrm>
            <a:off x="976209" y="1902026"/>
            <a:ext cx="2001304" cy="992790"/>
            <a:chOff x="-2484276" y="621178"/>
            <a:chExt cx="4968552" cy="2895096"/>
          </a:xfrm>
        </p:grpSpPr>
        <p:pic>
          <p:nvPicPr>
            <p:cNvPr id="41018" name="Picture 2" descr="C:\Users\mbednarek\Desktop\Szkolenie PZNC\Rys\koperta bez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4276" y="621178"/>
              <a:ext cx="4968552" cy="2895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19" name="Grupa 20"/>
            <p:cNvGrpSpPr>
              <a:grpSpLocks/>
            </p:cNvGrpSpPr>
            <p:nvPr/>
          </p:nvGrpSpPr>
          <p:grpSpPr bwMode="auto">
            <a:xfrm>
              <a:off x="-1331100" y="1088563"/>
              <a:ext cx="3561503" cy="1944216"/>
              <a:chOff x="4499992" y="1412776"/>
              <a:chExt cx="4341252" cy="1743878"/>
            </a:xfrm>
          </p:grpSpPr>
          <p:sp>
            <p:nvSpPr>
              <p:cNvPr id="20" name="Prostokąt 19"/>
              <p:cNvSpPr/>
              <p:nvPr/>
            </p:nvSpPr>
            <p:spPr>
              <a:xfrm>
                <a:off x="4501465" y="1412167"/>
                <a:ext cx="4102267" cy="168126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19" name="Prostokąt 18"/>
              <p:cNvSpPr/>
              <p:nvPr/>
            </p:nvSpPr>
            <p:spPr>
              <a:xfrm>
                <a:off x="6014450" y="2205152"/>
                <a:ext cx="2448128" cy="5751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l-PL">
                  <a:latin typeface="+mj-lt"/>
                </a:endParaRPr>
              </a:p>
            </p:txBody>
          </p:sp>
          <p:pic>
            <p:nvPicPr>
              <p:cNvPr id="41022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9992" y="1412776"/>
                <a:ext cx="4341252" cy="1743878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7" name="Prostokąt 26"/>
          <p:cNvSpPr/>
          <p:nvPr/>
        </p:nvSpPr>
        <p:spPr>
          <a:xfrm rot="19695217">
            <a:off x="1405208" y="2171382"/>
            <a:ext cx="12718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l-PL" sz="28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zakleić</a:t>
            </a:r>
          </a:p>
        </p:txBody>
      </p:sp>
      <p:grpSp>
        <p:nvGrpSpPr>
          <p:cNvPr id="41007" name="Grupa 31"/>
          <p:cNvGrpSpPr>
            <a:grpSpLocks/>
          </p:cNvGrpSpPr>
          <p:nvPr/>
        </p:nvGrpSpPr>
        <p:grpSpPr bwMode="auto">
          <a:xfrm>
            <a:off x="956411" y="4380565"/>
            <a:ext cx="1192545" cy="1243868"/>
            <a:chOff x="4556458" y="2220511"/>
            <a:chExt cx="1885108" cy="2231567"/>
          </a:xfrm>
        </p:grpSpPr>
        <p:grpSp>
          <p:nvGrpSpPr>
            <p:cNvPr id="41012" name="Group 70"/>
            <p:cNvGrpSpPr>
              <a:grpSpLocks/>
            </p:cNvGrpSpPr>
            <p:nvPr/>
          </p:nvGrpSpPr>
          <p:grpSpPr bwMode="auto">
            <a:xfrm>
              <a:off x="5167647" y="3409554"/>
              <a:ext cx="828675" cy="677863"/>
              <a:chOff x="3696" y="3362"/>
              <a:chExt cx="522" cy="427"/>
            </a:xfrm>
          </p:grpSpPr>
          <p:sp>
            <p:nvSpPr>
              <p:cNvPr id="37" name="AutoShape 20"/>
              <p:cNvSpPr>
                <a:spLocks noChangeArrowheads="1"/>
              </p:cNvSpPr>
              <p:nvPr/>
            </p:nvSpPr>
            <p:spPr bwMode="auto">
              <a:xfrm rot="2627017">
                <a:off x="3696" y="3521"/>
                <a:ext cx="336" cy="144"/>
              </a:xfrm>
              <a:prstGeom prst="rightArrow">
                <a:avLst>
                  <a:gd name="adj1" fmla="val 50000"/>
                  <a:gd name="adj2" fmla="val 58333"/>
                </a:avLst>
              </a:prstGeom>
              <a:solidFill>
                <a:srgbClr val="D00000"/>
              </a:solidFill>
              <a:ln w="9525">
                <a:solidFill>
                  <a:srgbClr val="D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l-PL">
                  <a:latin typeface="+mj-lt"/>
                </a:endParaRPr>
              </a:p>
            </p:txBody>
          </p:sp>
          <p:sp>
            <p:nvSpPr>
              <p:cNvPr id="38" name="Oval 21"/>
              <p:cNvSpPr>
                <a:spLocks noChangeArrowheads="1"/>
              </p:cNvSpPr>
              <p:nvPr/>
            </p:nvSpPr>
            <p:spPr bwMode="auto">
              <a:xfrm>
                <a:off x="3901" y="3362"/>
                <a:ext cx="317" cy="427"/>
              </a:xfrm>
              <a:prstGeom prst="ellipse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pl-PL" sz="2400">
                    <a:solidFill>
                      <a:srgbClr val="D00000"/>
                    </a:solidFill>
                    <a:latin typeface="+mj-lt"/>
                  </a:rPr>
                  <a:t>4</a:t>
                </a:r>
              </a:p>
            </p:txBody>
          </p:sp>
        </p:grpSp>
        <p:pic>
          <p:nvPicPr>
            <p:cNvPr id="41013" name="Picture 66" descr="skoroszy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6458" y="2220511"/>
              <a:ext cx="1885108" cy="223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67"/>
            <p:cNvSpPr txBox="1">
              <a:spLocks noChangeArrowheads="1"/>
            </p:cNvSpPr>
            <p:nvPr/>
          </p:nvSpPr>
          <p:spPr bwMode="auto">
            <a:xfrm>
              <a:off x="4826228" y="2293515"/>
              <a:ext cx="1455112" cy="21534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Wykaz</a:t>
              </a:r>
            </a:p>
            <a:p>
              <a:pPr>
                <a:buClr>
                  <a:srgbClr val="0000FA"/>
                </a:buClr>
                <a:defRPr/>
              </a:pPr>
              <a:r>
                <a:rPr lang="pl-PL" sz="1200" dirty="0" smtClean="0">
                  <a:latin typeface="+mj-lt"/>
                </a:rPr>
                <a:t>zdających 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>
                  <a:latin typeface="+mj-lt"/>
                </a:rPr>
                <a:t>Protokół przebiegu </a:t>
              </a:r>
              <a:r>
                <a:rPr lang="pl-PL" sz="1200" dirty="0" smtClean="0">
                  <a:latin typeface="+mj-lt"/>
                </a:rPr>
                <a:t>egzaminu</a:t>
              </a:r>
              <a:endParaRPr lang="pl-PL" sz="1200" dirty="0">
                <a:latin typeface="+mj-lt"/>
              </a:endParaRPr>
            </a:p>
            <a:p>
              <a:pPr marL="90488" indent="-90488">
                <a:buClr>
                  <a:srgbClr val="0000FA"/>
                </a:buClr>
                <a:buFont typeface="Wingdings" pitchFamily="2" charset="2"/>
                <a:buChar char="§"/>
                <a:defRPr/>
              </a:pPr>
              <a:r>
                <a:rPr lang="pl-PL" sz="1200" dirty="0" smtClean="0">
                  <a:latin typeface="+mj-lt"/>
                </a:rPr>
                <a:t>In </a:t>
              </a:r>
              <a:r>
                <a:rPr lang="pl-PL" sz="1200" dirty="0" err="1" smtClean="0">
                  <a:latin typeface="+mj-lt"/>
                </a:rPr>
                <a:t>umenty</a:t>
              </a:r>
              <a:endParaRPr lang="pl-PL" sz="1000" dirty="0">
                <a:latin typeface="+mj-lt"/>
              </a:endParaRPr>
            </a:p>
          </p:txBody>
        </p:sp>
        <p:sp>
          <p:nvSpPr>
            <p:cNvPr id="36" name="Rectangle 68"/>
            <p:cNvSpPr>
              <a:spLocks noChangeArrowheads="1"/>
            </p:cNvSpPr>
            <p:nvPr/>
          </p:nvSpPr>
          <p:spPr bwMode="auto">
            <a:xfrm>
              <a:off x="4738756" y="2292352"/>
              <a:ext cx="1630055" cy="1990990"/>
            </a:xfrm>
            <a:prstGeom prst="rect">
              <a:avLst/>
            </a:prstGeom>
            <a:solidFill>
              <a:srgbClr val="FFFFFF">
                <a:alpha val="58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l-PL" sz="1000" dirty="0">
                <a:latin typeface="+mj-lt"/>
              </a:endParaRPr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228995" y="3193126"/>
            <a:ext cx="1272497" cy="792410"/>
            <a:chOff x="4912658" y="2105694"/>
            <a:chExt cx="1385888" cy="966788"/>
          </a:xfrm>
        </p:grpSpPr>
        <p:pic>
          <p:nvPicPr>
            <p:cNvPr id="34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4912658" y="2105694"/>
              <a:ext cx="1385888" cy="966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Obraz 39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933019" y="2326161"/>
              <a:ext cx="695995" cy="476641"/>
            </a:xfrm>
            <a:prstGeom prst="rect">
              <a:avLst/>
            </a:prstGeom>
          </p:spPr>
        </p:pic>
      </p:grpSp>
      <p:grpSp>
        <p:nvGrpSpPr>
          <p:cNvPr id="40962" name="Grupa 22"/>
          <p:cNvGrpSpPr>
            <a:grpSpLocks/>
          </p:cNvGrpSpPr>
          <p:nvPr/>
        </p:nvGrpSpPr>
        <p:grpSpPr bwMode="auto">
          <a:xfrm>
            <a:off x="1490055" y="4806458"/>
            <a:ext cx="1775373" cy="909515"/>
            <a:chOff x="7015463" y="2630751"/>
            <a:chExt cx="1386468" cy="967304"/>
          </a:xfrm>
        </p:grpSpPr>
        <p:pic>
          <p:nvPicPr>
            <p:cNvPr id="41023" name="Picture 3" descr="C:\Users\mbednarek\Desktop\Szkolenie PZNC\Rys\koperta sz 2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7015463" y="2630751"/>
              <a:ext cx="1386468" cy="967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pole tekstowe 46"/>
            <p:cNvSpPr txBox="1"/>
            <p:nvPr/>
          </p:nvSpPr>
          <p:spPr>
            <a:xfrm>
              <a:off x="7090592" y="2867388"/>
              <a:ext cx="1056357" cy="402438"/>
            </a:xfrm>
            <a:prstGeom prst="rect">
              <a:avLst/>
            </a:prstGeom>
            <a:solidFill>
              <a:schemeClr val="bg1"/>
            </a:solidFill>
          </p:spPr>
          <p:txBody>
            <a:bodyPr lIns="0" rIns="0">
              <a:spAutoFit/>
            </a:bodyPr>
            <a:lstStyle/>
            <a:p>
              <a:pPr algn="ctr">
                <a:defRPr/>
              </a:pPr>
              <a:r>
                <a:rPr lang="pl-PL" sz="1200">
                  <a:latin typeface="+mj-lt"/>
                </a:rPr>
                <a:t>kod OE </a:t>
              </a:r>
              <a:endParaRPr lang="pl-PL" sz="1200" dirty="0">
                <a:latin typeface="+mj-lt"/>
              </a:endParaRPr>
            </a:p>
            <a:p>
              <a:pPr algn="ctr">
                <a:defRPr/>
              </a:pPr>
              <a:r>
                <a:rPr lang="pl-PL" sz="1200" dirty="0">
                  <a:latin typeface="+mj-lt"/>
                </a:rPr>
                <a:t>dokumentacja</a:t>
              </a:r>
            </a:p>
          </p:txBody>
        </p:sp>
      </p:grpSp>
      <p:sp>
        <p:nvSpPr>
          <p:cNvPr id="4" name="Prostokąt 3"/>
          <p:cNvSpPr/>
          <p:nvPr/>
        </p:nvSpPr>
        <p:spPr>
          <a:xfrm rot="19686711">
            <a:off x="1646500" y="4984276"/>
            <a:ext cx="171232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l-PL" sz="240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Nie zaklejać</a:t>
            </a:r>
          </a:p>
        </p:txBody>
      </p:sp>
    </p:spTree>
    <p:extLst>
      <p:ext uri="{BB962C8B-B14F-4D97-AF65-F5344CB8AC3E}">
        <p14:creationId xmlns:p14="http://schemas.microsoft.com/office/powerpoint/2010/main" val="2987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52593" y="424935"/>
            <a:ext cx="11423592" cy="784398"/>
          </a:xfrm>
        </p:spPr>
        <p:txBody>
          <a:bodyPr>
            <a:normAutofit/>
          </a:bodyPr>
          <a:lstStyle/>
          <a:p>
            <a:r>
              <a:rPr lang="pl-PL" sz="2800" dirty="0" smtClean="0"/>
              <a:t>Zakończenie pracy ZN</a:t>
            </a:r>
            <a:endParaRPr lang="pl-PL" sz="2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4294967295"/>
          </p:nvPr>
        </p:nvSpPr>
        <p:spPr>
          <a:xfrm>
            <a:off x="1828800" y="1662113"/>
            <a:ext cx="10363200" cy="34242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 smtClean="0"/>
              <a:t>Po zakończeniu pakowania PZN oraz członek ZN przekazuje przewodniczącemu zespołu egzaminacyjnego: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 smtClean="0"/>
              <a:t>zamknięte bezpieczne koperty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 smtClean="0"/>
              <a:t>niewykorzystane zestawy egzaminacyjne</a:t>
            </a:r>
          </a:p>
          <a:p>
            <a:pPr marL="450850" indent="-450850">
              <a:buFont typeface="Wingdings" panose="05000000000000000000" pitchFamily="2" charset="2"/>
              <a:buChar char="ü"/>
            </a:pPr>
            <a:r>
              <a:rPr lang="pl-PL" sz="2400" dirty="0" smtClean="0"/>
              <a:t>uzupełnioną dokumentację przebiegu egzaminu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656324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2376552" y="1183364"/>
            <a:ext cx="8568952" cy="1470025"/>
          </a:xfrm>
        </p:spPr>
        <p:txBody>
          <a:bodyPr>
            <a:normAutofit/>
          </a:bodyPr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24</a:t>
            </a:fld>
            <a:endParaRPr lang="en-US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70254" y="2959863"/>
            <a:ext cx="83752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Paul Holbach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Aby być szczęśliwym, trzeba pragnąć, działać i pracować, </a:t>
            </a:r>
            <a:b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taki jest porządek przyrody, której życie polega na działaniu.</a:t>
            </a:r>
          </a:p>
        </p:txBody>
      </p:sp>
    </p:spTree>
    <p:extLst>
      <p:ext uri="{BB962C8B-B14F-4D97-AF65-F5344CB8AC3E}">
        <p14:creationId xmlns:p14="http://schemas.microsoft.com/office/powerpoint/2010/main" val="353623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Około 40-30 minut przed egzaminem</a:t>
            </a:r>
            <a:endParaRPr lang="pl-PL" dirty="0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1119674" y="1064714"/>
            <a:ext cx="10363200" cy="55226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ZN uczestniczy w odprawie organizowanej przez PZE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 smtClean="0"/>
              <a:t>PZN odbiera od PZE dokumentację egzaminacyjną:</a:t>
            </a:r>
          </a:p>
          <a:p>
            <a:pPr lvl="1"/>
            <a:r>
              <a:rPr lang="pl-PL" sz="2000" dirty="0"/>
              <a:t>Wykaz zdających w sali </a:t>
            </a:r>
            <a:r>
              <a:rPr lang="pl-PL" sz="2000" dirty="0">
                <a:solidFill>
                  <a:srgbClr val="0070C0"/>
                </a:solidFill>
              </a:rPr>
              <a:t>(wydruk ze SMOK-a)</a:t>
            </a:r>
          </a:p>
          <a:p>
            <a:pPr lvl="1"/>
            <a:r>
              <a:rPr lang="pl-PL" sz="2000" dirty="0"/>
              <a:t>Protokół przebiegu części pisemnej/praktycznej egzaminu </a:t>
            </a:r>
          </a:p>
          <a:p>
            <a:pPr lvl="1"/>
            <a:r>
              <a:rPr lang="pl-PL" sz="2000" dirty="0"/>
              <a:t>Decyzję o przerwaniu i unieważnieniu egzaminu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Oświadczenie zdającego o rezygnacji z egzaminu</a:t>
            </a:r>
            <a:endParaRPr lang="pl-PL" sz="2000" dirty="0">
              <a:solidFill>
                <a:srgbClr val="0070C0"/>
              </a:solidFill>
            </a:endParaRPr>
          </a:p>
          <a:p>
            <a:pPr lvl="1"/>
            <a:r>
              <a:rPr lang="pl-PL" sz="2000" dirty="0"/>
              <a:t>naklejki dla zdających</a:t>
            </a:r>
          </a:p>
          <a:p>
            <a:pPr lvl="1"/>
            <a:r>
              <a:rPr lang="pl-PL" sz="2000" dirty="0"/>
              <a:t>identyfikatory dla ZN (z napisem członek ZN, przewodniczący ZN)</a:t>
            </a:r>
          </a:p>
          <a:p>
            <a:pPr lvl="1"/>
            <a:r>
              <a:rPr lang="pl-PL" sz="2000" dirty="0"/>
              <a:t>losy z numerami stanowisk egzaminacyjnych (identyfikatory – model w i </a:t>
            </a:r>
            <a:r>
              <a:rPr lang="pl-PL" sz="2000" dirty="0" err="1"/>
              <a:t>wk</a:t>
            </a:r>
            <a:r>
              <a:rPr lang="pl-PL" sz="2000" dirty="0"/>
              <a:t>)</a:t>
            </a:r>
          </a:p>
          <a:p>
            <a:pPr lvl="1"/>
            <a:r>
              <a:rPr lang="pl-PL" sz="2000" dirty="0"/>
              <a:t>kopertę bezpieczną/koperty bezpieczne</a:t>
            </a:r>
          </a:p>
          <a:p>
            <a:pPr lvl="1"/>
            <a:r>
              <a:rPr lang="pl-PL" sz="2000" dirty="0"/>
              <a:t>2 koperty papierowe na:</a:t>
            </a:r>
          </a:p>
          <a:p>
            <a:pPr lvl="2"/>
            <a:r>
              <a:rPr lang="pl-PL" dirty="0" smtClean="0"/>
              <a:t>niewykorzystane zestawy egzaminacyjne i niewykorzystane kryteria oceniania</a:t>
            </a:r>
          </a:p>
          <a:p>
            <a:pPr lvl="2"/>
            <a:r>
              <a:rPr lang="pl-PL" dirty="0" smtClean="0"/>
              <a:t>dokumentację egzaminacyjną</a:t>
            </a:r>
          </a:p>
        </p:txBody>
      </p:sp>
    </p:spTree>
    <p:extLst>
      <p:ext uri="{BB962C8B-B14F-4D97-AF65-F5344CB8AC3E}">
        <p14:creationId xmlns:p14="http://schemas.microsoft.com/office/powerpoint/2010/main" val="8318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30 minut przed egzaminem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3775" y="1233313"/>
            <a:ext cx="10363200" cy="481292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Zdający zgłaszają się na egzamin w wyznaczonym dniu, </a:t>
            </a:r>
            <a:br>
              <a:rPr lang="pl-PL" sz="2400" dirty="0"/>
            </a:br>
            <a:r>
              <a:rPr lang="pl-PL" sz="2400" dirty="0"/>
              <a:t>co najmniej ‎‎30 minut przed rozpoczęciem egzaminu </a:t>
            </a:r>
            <a:br>
              <a:rPr lang="pl-PL" sz="2400" dirty="0"/>
            </a:br>
            <a:r>
              <a:rPr lang="pl-PL" sz="2400" dirty="0"/>
              <a:t>i przynoszą ze sobą: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dowód  tożsamości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długopis lub pióro z czarnym atramentem</a:t>
            </a:r>
          </a:p>
          <a:p>
            <a:pPr lvl="1">
              <a:lnSpc>
                <a:spcPct val="120000"/>
              </a:lnSpc>
            </a:pPr>
            <a:r>
              <a:rPr lang="pl-PL" sz="2000" dirty="0"/>
              <a:t>ubrania robocze, jeżeli jest to wymagane przepisami ‎bhp </a:t>
            </a:r>
            <a:br>
              <a:rPr lang="pl-PL" sz="2000" dirty="0"/>
            </a:br>
            <a:r>
              <a:rPr lang="pl-PL" sz="2000" dirty="0"/>
              <a:t>dla kwalifikacji,‎ w której odbywa się część praktyczna egzaminu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pl-PL" sz="2400" dirty="0"/>
              <a:t>Przebierają się w ubrania robocze, o ile jest to wymagane</a:t>
            </a:r>
          </a:p>
          <a:p>
            <a:pPr lvl="0"/>
            <a:endParaRPr lang="pl-PL" dirty="0" smtClean="0"/>
          </a:p>
          <a:p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9388924" y="2132856"/>
            <a:ext cx="720080" cy="1196752"/>
            <a:chOff x="755576" y="476672"/>
            <a:chExt cx="720080" cy="1196752"/>
          </a:xfrm>
        </p:grpSpPr>
        <p:pic>
          <p:nvPicPr>
            <p:cNvPr id="4098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4" name="pole tekstowe 3"/>
            <p:cNvSpPr txBox="1"/>
            <p:nvPr/>
          </p:nvSpPr>
          <p:spPr>
            <a:xfrm>
              <a:off x="899592" y="904156"/>
              <a:ext cx="3240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520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Ok. 30 </a:t>
            </a:r>
            <a:r>
              <a:rPr lang="pl-PL" dirty="0"/>
              <a:t>minut przed egzaminem</a:t>
            </a:r>
          </a:p>
        </p:txBody>
      </p:sp>
      <p:sp>
        <p:nvSpPr>
          <p:cNvPr id="2" name="Symbol zastępczy zawartości 1"/>
          <p:cNvSpPr>
            <a:spLocks noGrp="1"/>
          </p:cNvSpPr>
          <p:nvPr>
            <p:ph type="body" sz="half" idx="4294967295"/>
          </p:nvPr>
        </p:nvSpPr>
        <p:spPr>
          <a:xfrm>
            <a:off x="736182" y="986623"/>
            <a:ext cx="11135520" cy="5343652"/>
          </a:xfrm>
        </p:spPr>
        <p:txBody>
          <a:bodyPr>
            <a:noAutofit/>
          </a:bodyPr>
          <a:lstStyle/>
          <a:p>
            <a:pPr marL="0" lvl="1" indent="0">
              <a:spcBef>
                <a:spcPts val="1200"/>
              </a:spcBef>
              <a:buNone/>
            </a:pPr>
            <a:r>
              <a:rPr lang="pl-PL" sz="2400" dirty="0" smtClean="0"/>
              <a:t>Przewodniczący ZN lub </a:t>
            </a:r>
            <a:r>
              <a:rPr lang="pl-PL" sz="2400" dirty="0"/>
              <a:t>wyznaczony </a:t>
            </a:r>
            <a:r>
              <a:rPr lang="pl-PL" sz="2400" dirty="0" smtClean="0"/>
              <a:t>przez niego członek ZN, 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przed salą egzaminacyjną</a:t>
            </a:r>
            <a:r>
              <a:rPr lang="pl-PL" sz="2400" dirty="0" smtClean="0"/>
              <a:t>: </a:t>
            </a:r>
            <a:endParaRPr lang="pl-PL" sz="2400" dirty="0"/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przypomina o zakazie wnoszenia i korzystania z: </a:t>
            </a:r>
          </a:p>
          <a:p>
            <a:pPr marL="449263" lvl="2" indent="-192088">
              <a:spcBef>
                <a:spcPts val="600"/>
              </a:spcBef>
            </a:pPr>
            <a:r>
              <a:rPr lang="pl-PL" sz="2400" dirty="0"/>
              <a:t>urządzeń telekomunikacyjnych </a:t>
            </a:r>
          </a:p>
          <a:p>
            <a:pPr marL="449263" lvl="2" indent="-192088">
              <a:spcBef>
                <a:spcPts val="600"/>
              </a:spcBef>
            </a:pPr>
            <a:r>
              <a:rPr lang="pl-PL" sz="2400" dirty="0"/>
              <a:t> materiałów / przyborów, które nie zostały wymienione</a:t>
            </a:r>
            <a:br>
              <a:rPr lang="pl-PL" sz="2400" dirty="0"/>
            </a:br>
            <a:r>
              <a:rPr lang="pl-PL" sz="2400" dirty="0"/>
              <a:t>w informacji dyrektora CKE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sprawdza tożsamość zdających i  przekazuje </a:t>
            </a:r>
            <a:r>
              <a:rPr lang="pl-PL" sz="2400" dirty="0" smtClean="0"/>
              <a:t>im </a:t>
            </a:r>
            <a:r>
              <a:rPr lang="pl-PL" sz="2400" dirty="0"/>
              <a:t>naklejki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dirty="0"/>
              <a:t>przeprowadza losowanie miejsc / stanowisk </a:t>
            </a:r>
          </a:p>
          <a:p>
            <a:pPr marL="185738" lvl="1" indent="-185738">
              <a:spcBef>
                <a:spcPts val="1200"/>
              </a:spcBef>
            </a:pPr>
            <a:r>
              <a:rPr lang="pl-PL" sz="2400" b="1" dirty="0" smtClean="0"/>
              <a:t>dopilnowuje aby zdający potwierdził obecność </a:t>
            </a:r>
            <a:br>
              <a:rPr lang="pl-PL" sz="2400" b="1" dirty="0" smtClean="0"/>
            </a:br>
            <a:r>
              <a:rPr lang="pl-PL" sz="2400" b="1" dirty="0" smtClean="0"/>
              <a:t>podpisem w wykazie zdających w sali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2050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2024845"/>
            <a:ext cx="2188634" cy="5141675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0069794" y="3825046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0069794" y="4257092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grpSp>
        <p:nvGrpSpPr>
          <p:cNvPr id="11" name="Grupa 10"/>
          <p:cNvGrpSpPr/>
          <p:nvPr/>
        </p:nvGrpSpPr>
        <p:grpSpPr>
          <a:xfrm flipH="1">
            <a:off x="8087990" y="4626424"/>
            <a:ext cx="528290" cy="805681"/>
            <a:chOff x="755576" y="476672"/>
            <a:chExt cx="720080" cy="1196752"/>
          </a:xfrm>
        </p:grpSpPr>
        <p:pic>
          <p:nvPicPr>
            <p:cNvPr id="12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3" name="pole tekstowe 12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14" name="Grupa 13"/>
          <p:cNvGrpSpPr/>
          <p:nvPr/>
        </p:nvGrpSpPr>
        <p:grpSpPr>
          <a:xfrm flipH="1">
            <a:off x="7623446" y="4760018"/>
            <a:ext cx="528290" cy="805681"/>
            <a:chOff x="755576" y="476672"/>
            <a:chExt cx="720080" cy="1196752"/>
          </a:xfrm>
        </p:grpSpPr>
        <p:pic>
          <p:nvPicPr>
            <p:cNvPr id="15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16" name="pole tekstowe 15"/>
            <p:cNvSpPr txBox="1"/>
            <p:nvPr/>
          </p:nvSpPr>
          <p:spPr>
            <a:xfrm>
              <a:off x="899591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2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D:\@Passport_Gosia\Konferencje\Prezentacje\Wiosna_2014\Rysunki\Kalejdoskop\drzw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29" y="2298049"/>
            <a:ext cx="1385508" cy="4317306"/>
          </a:xfrm>
          <a:prstGeom prst="rect">
            <a:avLst/>
          </a:prstGeom>
          <a:noFill/>
        </p:spPr>
      </p:pic>
      <p:grpSp>
        <p:nvGrpSpPr>
          <p:cNvPr id="7" name="Grupa 6"/>
          <p:cNvGrpSpPr/>
          <p:nvPr/>
        </p:nvGrpSpPr>
        <p:grpSpPr>
          <a:xfrm>
            <a:off x="10215333" y="1641008"/>
            <a:ext cx="1457151" cy="2309401"/>
            <a:chOff x="1929480" y="2700619"/>
            <a:chExt cx="1457151" cy="2309401"/>
          </a:xfrm>
        </p:grpSpPr>
        <p:pic>
          <p:nvPicPr>
            <p:cNvPr id="50" name="Picture 3" descr="D:\@Passport_Gosia\Szkolenia\Rysunki\Ludziki_03_04_2013\zegar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1410" y="2700619"/>
              <a:ext cx="589096" cy="58909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</p:pic>
        <p:pic>
          <p:nvPicPr>
            <p:cNvPr id="52" name="Picture 4" descr="D:\@Passport_Gosia\Szkolenia\Rysunki\Ludziki_03_04_2013\tablica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480" y="3942886"/>
              <a:ext cx="1457151" cy="1067134"/>
            </a:xfrm>
            <a:prstGeom prst="rect">
              <a:avLst/>
            </a:prstGeom>
            <a:noFill/>
            <a:scene3d>
              <a:camera prst="perspectiveHeroicExtremeRightFacing"/>
              <a:lightRig rig="threePt" dir="t"/>
            </a:scene3d>
          </p:spPr>
        </p:pic>
      </p:grpSp>
      <p:sp>
        <p:nvSpPr>
          <p:cNvPr id="12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Ok. 20 </a:t>
            </a:r>
            <a:r>
              <a:rPr lang="pl-PL" dirty="0"/>
              <a:t>minut przed egzaminem</a:t>
            </a:r>
          </a:p>
        </p:txBody>
      </p:sp>
      <p:sp>
        <p:nvSpPr>
          <p:cNvPr id="62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3014578" y="1131162"/>
            <a:ext cx="10363200" cy="1585912"/>
          </a:xfrm>
        </p:spPr>
        <p:txBody>
          <a:bodyPr>
            <a:noAutofit/>
          </a:bodyPr>
          <a:lstStyle/>
          <a:p>
            <a:pPr marL="360363" lvl="1" indent="-334963">
              <a:buClr>
                <a:srgbClr val="002060"/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 smtClean="0"/>
              <a:t>Zdający </a:t>
            </a:r>
            <a:r>
              <a:rPr lang="pl-PL" sz="2400" dirty="0"/>
              <a:t>zajmują wylosowane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miejsca/stanowiska </a:t>
            </a:r>
            <a:r>
              <a:rPr lang="pl-PL" sz="2400" dirty="0"/>
              <a:t>egzaminacyjne</a:t>
            </a:r>
          </a:p>
          <a:p>
            <a:pPr marL="360363" indent="-334963"/>
            <a:r>
              <a:rPr lang="pl-PL" sz="2400" dirty="0"/>
              <a:t>PZN informuje zdających o przebiegu egzaminu</a:t>
            </a:r>
          </a:p>
        </p:txBody>
      </p:sp>
      <p:sp>
        <p:nvSpPr>
          <p:cNvPr id="70" name="Prostokąt 69"/>
          <p:cNvSpPr/>
          <p:nvPr/>
        </p:nvSpPr>
        <p:spPr>
          <a:xfrm>
            <a:off x="3021387" y="3430682"/>
            <a:ext cx="7193946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Przed rozpoczęciem części praktycznej egzaminu - model </a:t>
            </a:r>
            <a:r>
              <a:rPr lang="pl-PL" sz="2400" dirty="0" err="1">
                <a:solidFill>
                  <a:srgbClr val="C00000"/>
                </a:solidFill>
              </a:rPr>
              <a:t>dk</a:t>
            </a:r>
            <a:r>
              <a:rPr lang="pl-PL" sz="2400" dirty="0">
                <a:solidFill>
                  <a:srgbClr val="C00000"/>
                </a:solidFill>
              </a:rPr>
              <a:t>, w i </a:t>
            </a:r>
            <a:r>
              <a:rPr lang="pl-PL" sz="2400" dirty="0" err="1">
                <a:solidFill>
                  <a:srgbClr val="C00000"/>
                </a:solidFill>
              </a:rPr>
              <a:t>wk</a:t>
            </a:r>
            <a:r>
              <a:rPr lang="pl-PL" sz="2400" dirty="0">
                <a:solidFill>
                  <a:srgbClr val="C00000"/>
                </a:solidFill>
              </a:rPr>
              <a:t> – przewodniczący ZN lub wyznaczona przez PZE osoba przeprowadza instruktaż stanowiskowy</a:t>
            </a:r>
          </a:p>
          <a:p>
            <a:pPr marL="342900" indent="-342900">
              <a:spcBef>
                <a:spcPts val="18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</a:pPr>
            <a:r>
              <a:rPr lang="pl-PL" sz="2400" dirty="0">
                <a:solidFill>
                  <a:srgbClr val="C00000"/>
                </a:solidFill>
              </a:rPr>
              <a:t>PZN odbiera od zdających pisemne potwierdzenie odbycia instruktażu (na wykazie zdających)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2320958" y="3625685"/>
            <a:ext cx="490702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36000" rIns="36000" rtlCol="0">
            <a:spAutoFit/>
          </a:bodyPr>
          <a:lstStyle/>
          <a:p>
            <a:r>
              <a:rPr lang="pl-PL" sz="1200" dirty="0"/>
              <a:t>Sala 5</a:t>
            </a:r>
          </a:p>
        </p:txBody>
      </p:sp>
      <p:sp>
        <p:nvSpPr>
          <p:cNvPr id="53" name="pole tekstowe 52"/>
          <p:cNvSpPr txBox="1"/>
          <p:nvPr/>
        </p:nvSpPr>
        <p:spPr>
          <a:xfrm>
            <a:off x="2305728" y="3950409"/>
            <a:ext cx="598206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pl-PL" sz="900" dirty="0"/>
              <a:t>Lista zdających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8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Ok. 10 minut przed egzaminem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11427785" y="6381084"/>
            <a:ext cx="764215" cy="365125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7</a:t>
            </a:fld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558800" y="1450615"/>
            <a:ext cx="10883900" cy="4702307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dirty="0"/>
              <a:t>Przewodniczący ZN w obecności przedstawicieli zdających odbiera od PZE zestawy egzaminacyjne:</a:t>
            </a:r>
          </a:p>
          <a:p>
            <a:pPr lvl="1"/>
            <a:r>
              <a:rPr lang="pl-PL" sz="2000" dirty="0">
                <a:solidFill>
                  <a:srgbClr val="0070C0"/>
                </a:solidFill>
              </a:rPr>
              <a:t>Arkusze egzaminacyjne </a:t>
            </a:r>
            <a:r>
              <a:rPr lang="pl-PL" sz="2000" dirty="0"/>
              <a:t>wraz z Kartami odpowiedzi/oceny </a:t>
            </a:r>
            <a:r>
              <a:rPr lang="pl-PL" sz="2000" dirty="0" smtClean="0"/>
              <a:t>i </a:t>
            </a:r>
            <a:r>
              <a:rPr lang="pl-PL" sz="2000" dirty="0"/>
              <a:t>ewentualnie dodatkowymi materiałami niezbędnymi </a:t>
            </a:r>
            <a:r>
              <a:rPr lang="pl-PL" sz="2000" dirty="0" smtClean="0"/>
              <a:t>do </a:t>
            </a:r>
            <a:r>
              <a:rPr lang="pl-PL" sz="2000" dirty="0"/>
              <a:t>wykonania zadania w liczbie odpowiadającej liczbie zdających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sali / miejscu przeprowadzania egzaminu </a:t>
            </a:r>
            <a:r>
              <a:rPr lang="pl-PL" sz="2000" dirty="0" smtClean="0"/>
              <a:t>na </a:t>
            </a:r>
            <a:r>
              <a:rPr lang="pl-PL" sz="2000" dirty="0"/>
              <a:t>danej zmianie</a:t>
            </a:r>
          </a:p>
          <a:p>
            <a:pPr lvl="1"/>
            <a:r>
              <a:rPr lang="pl-PL" sz="2000" dirty="0" smtClean="0"/>
              <a:t>Zasady </a:t>
            </a:r>
            <a:r>
              <a:rPr lang="pl-PL" sz="2000" dirty="0"/>
              <a:t>oceniania </a:t>
            </a:r>
            <a:r>
              <a:rPr lang="pl-PL" sz="2000" dirty="0" smtClean="0"/>
              <a:t>(</a:t>
            </a:r>
            <a:r>
              <a:rPr lang="pl-PL" sz="2000" dirty="0"/>
              <a:t>dotyczy części praktycznej - model </a:t>
            </a:r>
            <a:r>
              <a:rPr lang="pl-PL" sz="2000" dirty="0" smtClean="0"/>
              <a:t>w </a:t>
            </a:r>
            <a:r>
              <a:rPr lang="pl-PL" sz="2000" dirty="0"/>
              <a:t>i </a:t>
            </a:r>
            <a:r>
              <a:rPr lang="pl-PL" sz="2000" dirty="0" err="1" smtClean="0"/>
              <a:t>wk</a:t>
            </a:r>
            <a:r>
              <a:rPr lang="pl-PL" sz="2000" dirty="0" smtClean="0"/>
              <a:t>)</a:t>
            </a:r>
            <a:endParaRPr lang="pl-PL" sz="2000" dirty="0"/>
          </a:p>
          <a:p>
            <a:pPr lvl="1"/>
            <a:endParaRPr lang="pl-PL" sz="2000" dirty="0"/>
          </a:p>
        </p:txBody>
      </p:sp>
      <p:pic>
        <p:nvPicPr>
          <p:cNvPr id="24" name="Obraz 23" descr="przewodniczący 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678" y="639510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5" name="Grupa 24"/>
          <p:cNvGrpSpPr/>
          <p:nvPr/>
        </p:nvGrpSpPr>
        <p:grpSpPr>
          <a:xfrm flipH="1">
            <a:off x="1318092" y="684237"/>
            <a:ext cx="528290" cy="805681"/>
            <a:chOff x="755576" y="476672"/>
            <a:chExt cx="720080" cy="1196752"/>
          </a:xfrm>
        </p:grpSpPr>
        <p:pic>
          <p:nvPicPr>
            <p:cNvPr id="26" name="Picture 2" descr="\\ike\WEZ_PWOE\tymczasowe\gosia\Rysunki_25_03_2013\ręka do góry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76672"/>
              <a:ext cx="720080" cy="1196752"/>
            </a:xfrm>
            <a:prstGeom prst="rect">
              <a:avLst/>
            </a:prstGeom>
            <a:noFill/>
          </p:spPr>
        </p:pic>
        <p:sp>
          <p:nvSpPr>
            <p:cNvPr id="27" name="pole tekstowe 26"/>
            <p:cNvSpPr txBox="1"/>
            <p:nvPr/>
          </p:nvSpPr>
          <p:spPr>
            <a:xfrm>
              <a:off x="899592" y="904156"/>
              <a:ext cx="324037" cy="548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Z</a:t>
              </a:r>
            </a:p>
          </p:txBody>
        </p:sp>
      </p:grpSp>
      <p:grpSp>
        <p:nvGrpSpPr>
          <p:cNvPr id="28" name="Grupa 27"/>
          <p:cNvGrpSpPr/>
          <p:nvPr/>
        </p:nvGrpSpPr>
        <p:grpSpPr>
          <a:xfrm>
            <a:off x="9168515" y="554571"/>
            <a:ext cx="881760" cy="888902"/>
            <a:chOff x="1574836" y="1268760"/>
            <a:chExt cx="881760" cy="888902"/>
          </a:xfrm>
        </p:grpSpPr>
        <p:sp>
          <p:nvSpPr>
            <p:cNvPr id="29" name="Elipsa 28"/>
            <p:cNvSpPr/>
            <p:nvPr/>
          </p:nvSpPr>
          <p:spPr>
            <a:xfrm>
              <a:off x="1574836" y="1275902"/>
              <a:ext cx="881760" cy="88176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30" name="Obraz 29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91680" y="1268760"/>
              <a:ext cx="764916" cy="832409"/>
            </a:xfrm>
            <a:prstGeom prst="rect">
              <a:avLst/>
            </a:prstGeom>
          </p:spPr>
        </p:pic>
      </p:grpSp>
      <p:sp>
        <p:nvSpPr>
          <p:cNvPr id="16" name="Symbol zastępczy zawartości 2"/>
          <p:cNvSpPr txBox="1">
            <a:spLocks/>
          </p:cNvSpPr>
          <p:nvPr/>
        </p:nvSpPr>
        <p:spPr>
          <a:xfrm>
            <a:off x="3307565" y="4670288"/>
            <a:ext cx="5386370" cy="1510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120000"/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czy arkusze nie są naruszone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datę i godzinę egzaminu na pakiecie</a:t>
            </a:r>
          </a:p>
          <a:p>
            <a:pPr marL="528637" lvl="1" indent="-342900">
              <a:buFont typeface="Arial" panose="020B0604020202020204" pitchFamily="34" charset="0"/>
              <a:buChar char="•"/>
            </a:pPr>
            <a:r>
              <a:rPr lang="pl-PL" sz="2000" dirty="0"/>
              <a:t>oznaczenie kwalifikacji i liczbę sztuk</a:t>
            </a:r>
          </a:p>
        </p:txBody>
      </p:sp>
      <p:sp>
        <p:nvSpPr>
          <p:cNvPr id="17" name="Symbol zastępczy zawartości 2"/>
          <p:cNvSpPr txBox="1">
            <a:spLocks/>
          </p:cNvSpPr>
          <p:nvPr/>
        </p:nvSpPr>
        <p:spPr>
          <a:xfrm>
            <a:off x="558800" y="4350630"/>
            <a:ext cx="6198225" cy="661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pl-PL" sz="2400" dirty="0" smtClean="0"/>
              <a:t>PZE i PZN sprawdzają: </a:t>
            </a:r>
            <a:endParaRPr lang="pl-PL" sz="2400" dirty="0"/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787" y="3669951"/>
            <a:ext cx="4012843" cy="2977102"/>
          </a:xfrm>
          <a:prstGeom prst="rect">
            <a:avLst/>
          </a:prstGeom>
        </p:spPr>
      </p:pic>
      <p:sp>
        <p:nvSpPr>
          <p:cNvPr id="21" name="Elipsa 20"/>
          <p:cNvSpPr/>
          <p:nvPr/>
        </p:nvSpPr>
        <p:spPr>
          <a:xfrm>
            <a:off x="8002946" y="5024499"/>
            <a:ext cx="2602465" cy="581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30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 godzinie wyznaczonej przez dyrektora </a:t>
            </a:r>
            <a:r>
              <a:rPr lang="pl-PL" dirty="0" err="1" smtClean="0"/>
              <a:t>OKE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419101" y="1849112"/>
            <a:ext cx="11623340" cy="4202112"/>
          </a:xfrm>
        </p:spPr>
        <p:txBody>
          <a:bodyPr>
            <a:noAutofit/>
          </a:bodyPr>
          <a:lstStyle/>
          <a:p>
            <a:r>
              <a:rPr lang="pl-PL" sz="2400" dirty="0" smtClean="0"/>
              <a:t>PZN przekazuje zdającym Arkusze egzaminacyjne wraz z Kartami odpowiedzi/oceny </a:t>
            </a:r>
            <a:br>
              <a:rPr lang="pl-PL" sz="2400" dirty="0" smtClean="0"/>
            </a:br>
            <a:r>
              <a:rPr lang="pl-PL" sz="2400" dirty="0" smtClean="0"/>
              <a:t>i ewentualnie </a:t>
            </a:r>
            <a:r>
              <a:rPr lang="pl-PL" sz="2400" dirty="0" smtClean="0">
                <a:sym typeface="Symbol" panose="05050102010706020507" pitchFamily="18" charset="2"/>
              </a:rPr>
              <a:t></a:t>
            </a:r>
            <a:r>
              <a:rPr lang="pl-PL" sz="2400" dirty="0" smtClean="0"/>
              <a:t> dodatkowymi materiałami niezbędnymi do wykonania zadania</a:t>
            </a:r>
          </a:p>
          <a:p>
            <a:r>
              <a:rPr lang="pl-PL" sz="2400" dirty="0"/>
              <a:t>PZN poleca </a:t>
            </a:r>
            <a:r>
              <a:rPr lang="pl-PL" sz="2400" dirty="0" smtClean="0"/>
              <a:t>zdającym  sprawdzenie kompletności materiałów i uzupełnia ewentualne braki:</a:t>
            </a:r>
          </a:p>
          <a:p>
            <a:pPr lvl="1"/>
            <a:r>
              <a:rPr lang="pl-PL" sz="2000" dirty="0" smtClean="0"/>
              <a:t>wymienia arkusz egzaminacyjny, jeżeli jest taka możliwość (tzn. jest większa liczba arkuszy niż liczba obecnych zdających w sali)</a:t>
            </a:r>
          </a:p>
          <a:p>
            <a:pPr lvl="1"/>
            <a:r>
              <a:rPr lang="pl-PL" sz="2000" dirty="0" smtClean="0"/>
              <a:t>informuje PZE o brakach i PZE podejmuje decyzję o powieleniu po uzyskaniu zgody </a:t>
            </a:r>
            <a:r>
              <a:rPr lang="x-none" sz="2000" dirty="0" smtClean="0"/>
              <a:t>dyrektor</a:t>
            </a:r>
            <a:r>
              <a:rPr lang="pl-PL" sz="2000" dirty="0" smtClean="0"/>
              <a:t>a</a:t>
            </a:r>
            <a:r>
              <a:rPr lang="x-none" sz="2000" dirty="0" smtClean="0"/>
              <a:t> OKE</a:t>
            </a:r>
            <a:endParaRPr lang="pl-PL" sz="2000" dirty="0"/>
          </a:p>
          <a:p>
            <a:pPr marL="0" indent="0" algn="ctr">
              <a:buNone/>
            </a:pPr>
            <a:r>
              <a:rPr lang="pl-PL" sz="2400" dirty="0">
                <a:solidFill>
                  <a:srgbClr val="C00000"/>
                </a:solidFill>
              </a:rPr>
              <a:t>Zdający, który zgłosił braki, podpisuje czytelnie </a:t>
            </a:r>
            <a:br>
              <a:rPr lang="pl-PL" sz="2400" dirty="0">
                <a:solidFill>
                  <a:srgbClr val="C00000"/>
                </a:solidFill>
              </a:rPr>
            </a:br>
            <a:r>
              <a:rPr lang="pl-PL" sz="2400" dirty="0">
                <a:solidFill>
                  <a:srgbClr val="C00000"/>
                </a:solidFill>
              </a:rPr>
              <a:t>w wykazie zdających w sali wymianę arkusza</a:t>
            </a:r>
          </a:p>
        </p:txBody>
      </p:sp>
      <p:pic>
        <p:nvPicPr>
          <p:cNvPr id="10" name="Obraz 9" descr="przewodniczący 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79" y="1064714"/>
            <a:ext cx="850408" cy="85040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95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Po sprawdzeniu kompletności </a:t>
            </a:r>
            <a:r>
              <a:rPr lang="pl-PL" dirty="0" smtClean="0"/>
              <a:t>arkuszy</a:t>
            </a:r>
            <a:endParaRPr lang="pl-PL" dirty="0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type="body" sz="half" idx="4294967295"/>
          </p:nvPr>
        </p:nvSpPr>
        <p:spPr>
          <a:xfrm>
            <a:off x="915026" y="1511221"/>
            <a:ext cx="10363200" cy="2607819"/>
          </a:xfrm>
        </p:spPr>
        <p:txBody>
          <a:bodyPr>
            <a:noAutofit/>
          </a:bodyPr>
          <a:lstStyle/>
          <a:p>
            <a:r>
              <a:rPr lang="pl-PL" sz="2400" dirty="0"/>
              <a:t>PZN poleca zdającym zakodowanie </a:t>
            </a:r>
            <a:r>
              <a:rPr lang="pl-PL" sz="2400" dirty="0" smtClean="0"/>
              <a:t>Kart </a:t>
            </a:r>
            <a:r>
              <a:rPr lang="pl-PL" sz="2400" dirty="0"/>
              <a:t>odpowiedzi/Kart oceny</a:t>
            </a:r>
          </a:p>
          <a:p>
            <a:r>
              <a:rPr lang="pl-PL" sz="2400" dirty="0" smtClean="0"/>
              <a:t>PZN </a:t>
            </a:r>
            <a:r>
              <a:rPr lang="pl-PL" sz="2400" dirty="0"/>
              <a:t>lub wyznaczony </a:t>
            </a:r>
            <a:r>
              <a:rPr lang="pl-PL" sz="2400" dirty="0" smtClean="0"/>
              <a:t>przez niego członek ZN wkłada niewykorzystane materiały do papierowej  koperty, opisuje ją i zakleja</a:t>
            </a:r>
          </a:p>
        </p:txBody>
      </p:sp>
      <p:pic>
        <p:nvPicPr>
          <p:cNvPr id="8" name="Obraz 7" descr="koperta_otwart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374877" y="3334268"/>
            <a:ext cx="1757979" cy="719705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208487" y="3488098"/>
            <a:ext cx="8604956" cy="126188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3600" cap="sm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ostatni moment dla spóźnialskich</a:t>
            </a:r>
          </a:p>
          <a:p>
            <a:pPr algn="ctr"/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Dla modelu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 i </a:t>
            </a:r>
            <a:r>
              <a:rPr lang="pl-PL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</a:t>
            </a: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 części praktycznej egzaminu należy dla spóźnialskich indywidualnie przeprowadzić instruktaż stanowiskowy</a:t>
            </a:r>
          </a:p>
        </p:txBody>
      </p:sp>
    </p:spTree>
    <p:extLst>
      <p:ext uri="{BB962C8B-B14F-4D97-AF65-F5344CB8AC3E}">
        <p14:creationId xmlns:p14="http://schemas.microsoft.com/office/powerpoint/2010/main" val="1760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24157</TotalTime>
  <Words>1108</Words>
  <Application>Microsoft Office PowerPoint</Application>
  <PresentationFormat>Panoramiczny</PresentationFormat>
  <Paragraphs>257</Paragraphs>
  <Slides>24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2" baseType="lpstr">
      <vt:lpstr>Arial</vt:lpstr>
      <vt:lpstr>Arial Black</vt:lpstr>
      <vt:lpstr>Blackadder ITC</vt:lpstr>
      <vt:lpstr>Calibri</vt:lpstr>
      <vt:lpstr>Symbol</vt:lpstr>
      <vt:lpstr>Tw Cen MT</vt:lpstr>
      <vt:lpstr>Wingdings</vt:lpstr>
      <vt:lpstr>Kropla</vt:lpstr>
      <vt:lpstr>Szkolenie PZN</vt:lpstr>
      <vt:lpstr>Prezentacja programu PowerPoint</vt:lpstr>
      <vt:lpstr>Około 40-30 minut przed egzaminem</vt:lpstr>
      <vt:lpstr>30 minut przed egzaminem</vt:lpstr>
      <vt:lpstr>Ok. 30 minut przed egzaminem</vt:lpstr>
      <vt:lpstr>Ok. 20 minut przed egzaminem</vt:lpstr>
      <vt:lpstr>Ok. 10 minut przed egzaminem</vt:lpstr>
      <vt:lpstr>O godzinie wyznaczonej przez dyrektora OKE</vt:lpstr>
      <vt:lpstr>Po sprawdzeniu kompletności arkuszy</vt:lpstr>
      <vt:lpstr>Zakodowana Karta oceny</vt:lpstr>
      <vt:lpstr>Po zakodowaniu Kart oceny – część praktyczna Model w i wk </vt:lpstr>
      <vt:lpstr>Po zakończeniu czynności organizacyjnych</vt:lpstr>
      <vt:lpstr>Podczas egzaminu</vt:lpstr>
      <vt:lpstr>Podczas egzaminu</vt:lpstr>
      <vt:lpstr>Podczas egzaminu</vt:lpstr>
      <vt:lpstr>Po upływie czasu trwania egzaminu</vt:lpstr>
      <vt:lpstr>Po upływie czasu trwania egzaminu</vt:lpstr>
      <vt:lpstr>Informacje w Wykazie zdających w sali</vt:lpstr>
      <vt:lpstr>Po opuszczeniu sali / miejsca egzaminu przez zdających</vt:lpstr>
      <vt:lpstr>Pakowanie materiałów egzaminacyjnych w sali /miejscu część pisemna</vt:lpstr>
      <vt:lpstr>Pakowanie materiałów egzaminacyjnych w sali /miejscu – część praktyczna model w i wk</vt:lpstr>
      <vt:lpstr>Pakowanie materiałów egzaminacyjnych w sali /miejscu – część praktyczna model D i Dk</vt:lpstr>
      <vt:lpstr>Zakończenie pracy ZN</vt:lpstr>
      <vt:lpstr>Dziękuję za uwagę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OKE Kr</dc:creator>
  <cp:lastModifiedBy>EA</cp:lastModifiedBy>
  <cp:revision>303</cp:revision>
  <dcterms:created xsi:type="dcterms:W3CDTF">2016-10-21T06:41:18Z</dcterms:created>
  <dcterms:modified xsi:type="dcterms:W3CDTF">2017-04-20T17:17:30Z</dcterms:modified>
</cp:coreProperties>
</file>